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56"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77" r:id="rId17"/>
    <p:sldId id="257" r:id="rId18"/>
    <p:sldId id="258" r:id="rId19"/>
    <p:sldId id="259" r:id="rId20"/>
    <p:sldId id="274" r:id="rId21"/>
    <p:sldId id="260" r:id="rId22"/>
    <p:sldId id="261" r:id="rId23"/>
    <p:sldId id="270" r:id="rId24"/>
    <p:sldId id="262" r:id="rId25"/>
    <p:sldId id="264" r:id="rId26"/>
    <p:sldId id="276" r:id="rId27"/>
    <p:sldId id="271" r:id="rId28"/>
    <p:sldId id="265" r:id="rId29"/>
    <p:sldId id="275" r:id="rId30"/>
    <p:sldId id="273" r:id="rId31"/>
    <p:sldId id="263" r:id="rId32"/>
    <p:sldId id="292"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558800" y="2103438"/>
            <a:ext cx="4445000" cy="1325563"/>
          </a:xfrm>
        </p:spPr>
        <p:txBody>
          <a:bodyPr/>
          <a:lstStyle>
            <a:lvl1pPr>
              <a:defRPr>
                <a:solidFill>
                  <a:schemeClr val="bg1"/>
                </a:solidFill>
              </a:defRPr>
            </a:lvl1pPr>
          </a:lstStyle>
          <a:p>
            <a:r>
              <a:rPr lang="en-US" dirty="0" smtClean="0"/>
              <a:t>Title</a:t>
            </a:r>
            <a:endParaRPr lang="en-US" dirty="0"/>
          </a:p>
        </p:txBody>
      </p:sp>
      <p:sp>
        <p:nvSpPr>
          <p:cNvPr id="7" name="Text Placeholder 6"/>
          <p:cNvSpPr>
            <a:spLocks noGrp="1"/>
          </p:cNvSpPr>
          <p:nvPr>
            <p:ph type="body" sz="quarter" idx="10" hasCustomPrompt="1"/>
          </p:nvPr>
        </p:nvSpPr>
        <p:spPr>
          <a:xfrm>
            <a:off x="558801" y="5915025"/>
            <a:ext cx="5219700" cy="581024"/>
          </a:xfrm>
        </p:spPr>
        <p:txBody>
          <a:bodyPr>
            <a:normAutofit/>
          </a:bodyPr>
          <a:lstStyle>
            <a:lvl1pPr marL="0" indent="0">
              <a:buNone/>
              <a:defRPr sz="2000" baseline="0">
                <a:solidFill>
                  <a:schemeClr val="bg1"/>
                </a:solidFill>
              </a:defRPr>
            </a:lvl1pPr>
          </a:lstStyle>
          <a:p>
            <a:pPr lvl="0"/>
            <a:r>
              <a:rPr lang="en-US" dirty="0" smtClean="0"/>
              <a:t>Presenter Names</a:t>
            </a:r>
            <a:endParaRPr lang="en-US" dirty="0"/>
          </a:p>
        </p:txBody>
      </p:sp>
    </p:spTree>
    <p:extLst>
      <p:ext uri="{BB962C8B-B14F-4D97-AF65-F5344CB8AC3E}">
        <p14:creationId xmlns:p14="http://schemas.microsoft.com/office/powerpoint/2010/main" val="994018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r="48823"/>
          <a:stretch/>
        </p:blipFill>
        <p:spPr>
          <a:xfrm>
            <a:off x="11133222" y="6293059"/>
            <a:ext cx="946276" cy="511518"/>
          </a:xfrm>
          <a:prstGeom prst="rect">
            <a:avLst/>
          </a:prstGeom>
        </p:spPr>
      </p:pic>
      <p:cxnSp>
        <p:nvCxnSpPr>
          <p:cNvPr id="9" name="Straight Connector 8"/>
          <p:cNvCxnSpPr/>
          <p:nvPr/>
        </p:nvCxnSpPr>
        <p:spPr>
          <a:xfrm>
            <a:off x="838200" y="1690689"/>
            <a:ext cx="105156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20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cxnSp>
        <p:nvCxnSpPr>
          <p:cNvPr id="6" name="Straight Connector 5"/>
          <p:cNvCxnSpPr/>
          <p:nvPr/>
        </p:nvCxnSpPr>
        <p:spPr>
          <a:xfrm>
            <a:off x="838200" y="1690689"/>
            <a:ext cx="105156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r="48823"/>
          <a:stretch/>
        </p:blipFill>
        <p:spPr>
          <a:xfrm>
            <a:off x="11133222" y="6293059"/>
            <a:ext cx="946276" cy="511518"/>
          </a:xfrm>
          <a:prstGeom prst="rect">
            <a:avLst/>
          </a:prstGeom>
        </p:spPr>
      </p:pic>
    </p:spTree>
    <p:extLst>
      <p:ext uri="{BB962C8B-B14F-4D97-AF65-F5344CB8AC3E}">
        <p14:creationId xmlns:p14="http://schemas.microsoft.com/office/powerpoint/2010/main" val="3086049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r="48823"/>
          <a:stretch/>
        </p:blipFill>
        <p:spPr>
          <a:xfrm>
            <a:off x="11133222" y="6293059"/>
            <a:ext cx="946276" cy="511518"/>
          </a:xfrm>
          <a:prstGeom prst="rect">
            <a:avLst/>
          </a:prstGeom>
        </p:spPr>
      </p:pic>
    </p:spTree>
    <p:extLst>
      <p:ext uri="{BB962C8B-B14F-4D97-AF65-F5344CB8AC3E}">
        <p14:creationId xmlns:p14="http://schemas.microsoft.com/office/powerpoint/2010/main" val="72635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hoades McKee Template">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22300" y="2470152"/>
            <a:ext cx="8610600" cy="1325563"/>
          </a:xfrm>
        </p:spPr>
        <p:txBody>
          <a:bodyPr/>
          <a:lstStyle>
            <a:lvl1pPr algn="ctr">
              <a:defRPr/>
            </a:lvl1pPr>
          </a:lstStyle>
          <a:p>
            <a:r>
              <a:rPr lang="en-US" smtClean="0"/>
              <a:t>Click to edit Master title style</a:t>
            </a:r>
            <a:endParaRPr lang="en-US" dirty="0"/>
          </a:p>
        </p:txBody>
      </p:sp>
    </p:spTree>
    <p:extLst>
      <p:ext uri="{BB962C8B-B14F-4D97-AF65-F5344CB8AC3E}">
        <p14:creationId xmlns:p14="http://schemas.microsoft.com/office/powerpoint/2010/main" val="51643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rgbClr val="333E48"/>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rgbClr val="333E48"/>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p:nvCxnSpPr>
        <p:spPr>
          <a:xfrm>
            <a:off x="838200" y="1654593"/>
            <a:ext cx="105156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r="48823"/>
          <a:stretch/>
        </p:blipFill>
        <p:spPr>
          <a:xfrm>
            <a:off x="11133222" y="6293059"/>
            <a:ext cx="946276" cy="511518"/>
          </a:xfrm>
          <a:prstGeom prst="rect">
            <a:avLst/>
          </a:prstGeom>
        </p:spPr>
      </p:pic>
    </p:spTree>
    <p:extLst>
      <p:ext uri="{BB962C8B-B14F-4D97-AF65-F5344CB8AC3E}">
        <p14:creationId xmlns:p14="http://schemas.microsoft.com/office/powerpoint/2010/main" val="40879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p:nvCxnSpPr>
        <p:spPr>
          <a:xfrm>
            <a:off x="838200" y="1690689"/>
            <a:ext cx="105156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r="48823"/>
          <a:stretch/>
        </p:blipFill>
        <p:spPr>
          <a:xfrm>
            <a:off x="11133222" y="6293059"/>
            <a:ext cx="946276" cy="511518"/>
          </a:xfrm>
          <a:prstGeom prst="rect">
            <a:avLst/>
          </a:prstGeom>
        </p:spPr>
      </p:pic>
    </p:spTree>
    <p:extLst>
      <p:ext uri="{BB962C8B-B14F-4D97-AF65-F5344CB8AC3E}">
        <p14:creationId xmlns:p14="http://schemas.microsoft.com/office/powerpoint/2010/main" val="1518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084D8F-A69E-45FC-A949-73EEE80F3ECB}" type="datetimeFigureOut">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3FDA72-F91F-4DAB-8B85-B7D6652F5347}" type="slidenum">
              <a:rPr lang="en-US" smtClean="0"/>
              <a:t>‹#›</a:t>
            </a:fld>
            <a:endParaRPr lang="en-US" dirty="0"/>
          </a:p>
        </p:txBody>
      </p:sp>
    </p:spTree>
    <p:extLst>
      <p:ext uri="{BB962C8B-B14F-4D97-AF65-F5344CB8AC3E}">
        <p14:creationId xmlns:p14="http://schemas.microsoft.com/office/powerpoint/2010/main" val="2199377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41694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rgbClr val="2274B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E4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E4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E4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E4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E4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8801" y="2546790"/>
            <a:ext cx="4938232" cy="1788078"/>
          </a:xfrm>
        </p:spPr>
        <p:txBody>
          <a:bodyPr>
            <a:normAutofit fontScale="90000"/>
          </a:bodyPr>
          <a:lstStyle/>
          <a:p>
            <a:r>
              <a:rPr lang="en-US" dirty="0" smtClean="0"/>
              <a:t>Sale of a Distressed Business</a:t>
            </a:r>
            <a:br>
              <a:rPr lang="en-US" dirty="0" smtClean="0"/>
            </a:br>
            <a:endParaRPr lang="en-US" sz="2800" dirty="0"/>
          </a:p>
        </p:txBody>
      </p:sp>
      <p:sp>
        <p:nvSpPr>
          <p:cNvPr id="5" name="Text Placeholder 4"/>
          <p:cNvSpPr>
            <a:spLocks noGrp="1"/>
          </p:cNvSpPr>
          <p:nvPr>
            <p:ph type="body" sz="quarter" idx="10"/>
          </p:nvPr>
        </p:nvSpPr>
        <p:spPr>
          <a:xfrm>
            <a:off x="558801" y="5305648"/>
            <a:ext cx="5219700" cy="1190401"/>
          </a:xfrm>
        </p:spPr>
        <p:txBody>
          <a:bodyPr>
            <a:normAutofit/>
          </a:bodyPr>
          <a:lstStyle/>
          <a:p>
            <a:r>
              <a:rPr lang="en-US" sz="2800" dirty="0" smtClean="0"/>
              <a:t>Jon Siebers</a:t>
            </a:r>
          </a:p>
          <a:p>
            <a:r>
              <a:rPr lang="en-US" sz="2800" dirty="0" smtClean="0"/>
              <a:t>David Bevins</a:t>
            </a:r>
            <a:endParaRPr lang="en-US" sz="2800" dirty="0"/>
          </a:p>
        </p:txBody>
      </p:sp>
      <p:sp>
        <p:nvSpPr>
          <p:cNvPr id="7" name="Rectangle 6"/>
          <p:cNvSpPr/>
          <p:nvPr/>
        </p:nvSpPr>
        <p:spPr>
          <a:xfrm>
            <a:off x="7017488" y="5305648"/>
            <a:ext cx="4784652" cy="12759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698512" y="212651"/>
            <a:ext cx="5103628" cy="1481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58801" y="691285"/>
            <a:ext cx="2364750" cy="523220"/>
          </a:xfrm>
          <a:prstGeom prst="rect">
            <a:avLst/>
          </a:prstGeom>
        </p:spPr>
        <p:txBody>
          <a:bodyPr wrap="none">
            <a:spAutoFit/>
          </a:bodyPr>
          <a:lstStyle/>
          <a:p>
            <a:r>
              <a:rPr lang="en-US" sz="2800" dirty="0">
                <a:solidFill>
                  <a:schemeClr val="bg1"/>
                </a:solidFill>
                <a:latin typeface="Arial" panose="020B0604020202020204" pitchFamily="34" charset="0"/>
                <a:cs typeface="Arial" panose="020B0604020202020204" pitchFamily="34" charset="0"/>
              </a:rPr>
              <a:t>May 12, 2020</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31888" y="460124"/>
            <a:ext cx="3870252" cy="1427552"/>
          </a:xfrm>
          <a:prstGeom prst="rect">
            <a:avLst/>
          </a:prstGeom>
        </p:spPr>
      </p:pic>
      <p:sp>
        <p:nvSpPr>
          <p:cNvPr id="11" name="TextBox 10"/>
          <p:cNvSpPr txBox="1"/>
          <p:nvPr/>
        </p:nvSpPr>
        <p:spPr>
          <a:xfrm>
            <a:off x="8272130" y="5943601"/>
            <a:ext cx="3732028" cy="369332"/>
          </a:xfrm>
          <a:prstGeom prst="rect">
            <a:avLst/>
          </a:prstGeom>
          <a:noFill/>
        </p:spPr>
        <p:txBody>
          <a:bodyPr wrap="square" rtlCol="0">
            <a:spAutoFit/>
          </a:bodyPr>
          <a:lstStyle/>
          <a:p>
            <a:r>
              <a:rPr lang="en-US" i="1" spc="300" dirty="0">
                <a:solidFill>
                  <a:srgbClr val="0070C0"/>
                </a:solidFill>
                <a:latin typeface="Arial" panose="020B0604020202020204" pitchFamily="34" charset="0"/>
                <a:cs typeface="Arial" panose="020B0604020202020204" pitchFamily="34" charset="0"/>
              </a:rPr>
              <a:t>m</a:t>
            </a:r>
            <a:r>
              <a:rPr lang="en-US" i="1" spc="300" dirty="0" smtClean="0">
                <a:solidFill>
                  <a:srgbClr val="0070C0"/>
                </a:solidFill>
                <a:latin typeface="Arial" panose="020B0604020202020204" pitchFamily="34" charset="0"/>
                <a:cs typeface="Arial" panose="020B0604020202020204" pitchFamily="34" charset="0"/>
              </a:rPr>
              <a:t>oving forward, with you</a:t>
            </a:r>
            <a:endParaRPr lang="en-US" i="1" spc="3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2567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Purchase Price Issues</a:t>
            </a:r>
            <a:endParaRPr lang="en-US" i="1" dirty="0"/>
          </a:p>
        </p:txBody>
      </p:sp>
      <p:sp>
        <p:nvSpPr>
          <p:cNvPr id="3" name="Content Placeholder 2"/>
          <p:cNvSpPr>
            <a:spLocks noGrp="1"/>
          </p:cNvSpPr>
          <p:nvPr>
            <p:ph idx="1"/>
          </p:nvPr>
        </p:nvSpPr>
        <p:spPr>
          <a:xfrm>
            <a:off x="838199" y="1825624"/>
            <a:ext cx="10824411" cy="4912059"/>
          </a:xfrm>
        </p:spPr>
        <p:txBody>
          <a:bodyPr>
            <a:normAutofit/>
          </a:bodyPr>
          <a:lstStyle/>
          <a:p>
            <a:pPr marL="914400" lvl="1" indent="-457200">
              <a:spcAft>
                <a:spcPts val="1200"/>
              </a:spcAft>
              <a:buFont typeface="+mj-lt"/>
              <a:buAutoNum type="alphaLcParenR" startAt="7"/>
            </a:pPr>
            <a:r>
              <a:rPr lang="en-US" dirty="0" smtClean="0"/>
              <a:t>The </a:t>
            </a:r>
            <a:r>
              <a:rPr lang="en-US" dirty="0"/>
              <a:t>debtor removed or concealed assets.</a:t>
            </a:r>
          </a:p>
          <a:p>
            <a:pPr marL="914400" lvl="1" indent="-457200">
              <a:spcAft>
                <a:spcPts val="1200"/>
              </a:spcAft>
              <a:buFont typeface="+mj-lt"/>
              <a:buAutoNum type="alphaLcParenR" startAt="7"/>
            </a:pPr>
            <a:r>
              <a:rPr lang="en-US" dirty="0" smtClean="0"/>
              <a:t>The </a:t>
            </a:r>
            <a:r>
              <a:rPr lang="en-US" dirty="0"/>
              <a:t>value of the consideration received by the debtor was reasonably equivalent to the value of the asset transferred or the amount of the obligation incurred.</a:t>
            </a:r>
          </a:p>
          <a:p>
            <a:pPr marL="914400" lvl="1" indent="-457200">
              <a:spcAft>
                <a:spcPts val="1200"/>
              </a:spcAft>
              <a:buFont typeface="+mj-lt"/>
              <a:buAutoNum type="alphaLcParenR" startAt="7"/>
            </a:pPr>
            <a:r>
              <a:rPr lang="en-US" dirty="0" smtClean="0"/>
              <a:t>The </a:t>
            </a:r>
            <a:r>
              <a:rPr lang="en-US" dirty="0"/>
              <a:t>debtor was insolvent or became insolvent shortly after the transfer was made or the obligation was incurred.</a:t>
            </a:r>
          </a:p>
          <a:p>
            <a:pPr marL="914400" lvl="1" indent="-457200">
              <a:spcAft>
                <a:spcPts val="1200"/>
              </a:spcAft>
              <a:buFont typeface="+mj-lt"/>
              <a:buAutoNum type="alphaLcParenR" startAt="7"/>
            </a:pPr>
            <a:r>
              <a:rPr lang="en-US" dirty="0" smtClean="0"/>
              <a:t>The </a:t>
            </a:r>
            <a:r>
              <a:rPr lang="en-US" dirty="0"/>
              <a:t>transfer occurred shortly before or shortly after a substantial debt was incurred.</a:t>
            </a:r>
          </a:p>
          <a:p>
            <a:pPr marL="914400" lvl="1" indent="-457200">
              <a:spcAft>
                <a:spcPts val="1200"/>
              </a:spcAft>
              <a:buFont typeface="+mj-lt"/>
              <a:buAutoNum type="alphaLcParenR" startAt="7"/>
            </a:pPr>
            <a:r>
              <a:rPr lang="en-US" dirty="0"/>
              <a:t> </a:t>
            </a:r>
            <a:r>
              <a:rPr lang="en-US" dirty="0" smtClean="0"/>
              <a:t>The </a:t>
            </a:r>
            <a:r>
              <a:rPr lang="en-US" dirty="0"/>
              <a:t>debtor transferred the essential assets of the business to a </a:t>
            </a:r>
            <a:r>
              <a:rPr lang="en-US" dirty="0" err="1"/>
              <a:t>lienor</a:t>
            </a:r>
            <a:r>
              <a:rPr lang="en-US" dirty="0"/>
              <a:t> that transferred the assets to an insider of the debtor</a:t>
            </a:r>
            <a:r>
              <a:rPr lang="en-US" dirty="0" smtClean="0"/>
              <a:t>.</a:t>
            </a:r>
            <a:r>
              <a:rPr lang="en-US" dirty="0"/>
              <a:t>	</a:t>
            </a:r>
          </a:p>
        </p:txBody>
      </p:sp>
    </p:spTree>
    <p:extLst>
      <p:ext uri="{BB962C8B-B14F-4D97-AF65-F5344CB8AC3E}">
        <p14:creationId xmlns:p14="http://schemas.microsoft.com/office/powerpoint/2010/main" val="3113924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Purchase Price Issues</a:t>
            </a:r>
            <a:endParaRPr lang="en-US" i="1" dirty="0"/>
          </a:p>
        </p:txBody>
      </p:sp>
      <p:sp>
        <p:nvSpPr>
          <p:cNvPr id="3" name="Content Placeholder 2"/>
          <p:cNvSpPr>
            <a:spLocks noGrp="1"/>
          </p:cNvSpPr>
          <p:nvPr>
            <p:ph idx="1"/>
          </p:nvPr>
        </p:nvSpPr>
        <p:spPr>
          <a:xfrm>
            <a:off x="838200" y="1825624"/>
            <a:ext cx="10515600" cy="5032375"/>
          </a:xfrm>
        </p:spPr>
        <p:txBody>
          <a:bodyPr/>
          <a:lstStyle/>
          <a:p>
            <a:pPr>
              <a:spcBef>
                <a:spcPts val="1200"/>
              </a:spcBef>
              <a:spcAft>
                <a:spcPts val="1200"/>
              </a:spcAft>
            </a:pPr>
            <a:r>
              <a:rPr lang="en-US" dirty="0"/>
              <a:t>A transaction also violates the </a:t>
            </a:r>
            <a:r>
              <a:rPr lang="en-US" dirty="0" err="1"/>
              <a:t>UVTA</a:t>
            </a:r>
            <a:r>
              <a:rPr lang="en-US" dirty="0"/>
              <a:t> if the seller does not receive a reasonably equivalent value in exchange for the transfer or obligation, and the seller did either of the following</a:t>
            </a:r>
            <a:r>
              <a:rPr lang="en-US" dirty="0" smtClean="0"/>
              <a:t>:</a:t>
            </a:r>
            <a:r>
              <a:rPr lang="en-US" dirty="0"/>
              <a:t>	</a:t>
            </a:r>
          </a:p>
          <a:p>
            <a:pPr marL="914400" lvl="1" indent="-457200">
              <a:spcBef>
                <a:spcPts val="1200"/>
              </a:spcBef>
              <a:spcAft>
                <a:spcPts val="1200"/>
              </a:spcAft>
              <a:buFont typeface="+mj-lt"/>
              <a:buAutoNum type="alphaLcParenR"/>
            </a:pPr>
            <a:r>
              <a:rPr lang="en-US" dirty="0" smtClean="0"/>
              <a:t>Was </a:t>
            </a:r>
            <a:r>
              <a:rPr lang="en-US" dirty="0"/>
              <a:t>engaged or was about to engage in a business or a transaction for which the remaining assets of the debtor were unreasonably small in relation to the business or transaction; or </a:t>
            </a:r>
          </a:p>
          <a:p>
            <a:pPr marL="914400" lvl="1" indent="-457200">
              <a:spcBef>
                <a:spcPts val="1200"/>
              </a:spcBef>
              <a:spcAft>
                <a:spcPts val="1200"/>
              </a:spcAft>
              <a:buFont typeface="+mj-lt"/>
              <a:buAutoNum type="alphaLcParenR"/>
            </a:pPr>
            <a:r>
              <a:rPr lang="en-US" dirty="0" smtClean="0"/>
              <a:t>Intended </a:t>
            </a:r>
            <a:r>
              <a:rPr lang="en-US" dirty="0"/>
              <a:t>to incur, or believed or reasonably should have believed that the debtor would incur, debts beyond the debtor's ability to pay as they became due</a:t>
            </a:r>
            <a:r>
              <a:rPr lang="en-US" dirty="0" smtClean="0"/>
              <a:t>.</a:t>
            </a:r>
            <a:endParaRPr lang="en-US" dirty="0"/>
          </a:p>
        </p:txBody>
      </p:sp>
    </p:spTree>
    <p:extLst>
      <p:ext uri="{BB962C8B-B14F-4D97-AF65-F5344CB8AC3E}">
        <p14:creationId xmlns:p14="http://schemas.microsoft.com/office/powerpoint/2010/main" val="692509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Purchase Price Issues</a:t>
            </a:r>
            <a:endParaRPr lang="en-US" i="1" dirty="0"/>
          </a:p>
        </p:txBody>
      </p:sp>
      <p:sp>
        <p:nvSpPr>
          <p:cNvPr id="3" name="Content Placeholder 2"/>
          <p:cNvSpPr>
            <a:spLocks noGrp="1"/>
          </p:cNvSpPr>
          <p:nvPr>
            <p:ph idx="1"/>
          </p:nvPr>
        </p:nvSpPr>
        <p:spPr>
          <a:xfrm>
            <a:off x="838200" y="1825624"/>
            <a:ext cx="10515600" cy="4896017"/>
          </a:xfrm>
        </p:spPr>
        <p:txBody>
          <a:bodyPr>
            <a:normAutofit/>
          </a:bodyPr>
          <a:lstStyle/>
          <a:p>
            <a:pPr>
              <a:spcAft>
                <a:spcPts val="1200"/>
              </a:spcAft>
            </a:pPr>
            <a:r>
              <a:rPr lang="en-US" dirty="0" smtClean="0"/>
              <a:t>The </a:t>
            </a:r>
            <a:r>
              <a:rPr lang="en-US" dirty="0" err="1"/>
              <a:t>UVTA</a:t>
            </a:r>
            <a:r>
              <a:rPr lang="en-US" dirty="0"/>
              <a:t> does not define “reasonably equivalent value,” but does provide a safe harbor for sales conducted by senior lenders. Reasonably equivalent value likely does not mean equal value, but the wider the gap between the value of the assets and the price, the greater the risk that the sale violates the </a:t>
            </a:r>
            <a:r>
              <a:rPr lang="en-US" dirty="0" err="1"/>
              <a:t>UVTA</a:t>
            </a:r>
            <a:r>
              <a:rPr lang="en-US" dirty="0"/>
              <a:t>.</a:t>
            </a:r>
          </a:p>
          <a:p>
            <a:pPr>
              <a:spcAft>
                <a:spcPts val="1200"/>
              </a:spcAft>
            </a:pPr>
            <a:r>
              <a:rPr lang="en-US" dirty="0" smtClean="0"/>
              <a:t>If </a:t>
            </a:r>
            <a:r>
              <a:rPr lang="en-US" dirty="0"/>
              <a:t>the price is based on asset value, an equipment appraisal should be obtained to help determine whether reasonably equivalent value is given. If the price is based on future cash flow of the business, a valuation should be obtained to help determine whether reasonably equivalent value is given.</a:t>
            </a:r>
          </a:p>
          <a:p>
            <a:endParaRPr lang="en-US" dirty="0"/>
          </a:p>
        </p:txBody>
      </p:sp>
    </p:spTree>
    <p:extLst>
      <p:ext uri="{BB962C8B-B14F-4D97-AF65-F5344CB8AC3E}">
        <p14:creationId xmlns:p14="http://schemas.microsoft.com/office/powerpoint/2010/main" val="409239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 of Debt from Senior Lender followed by Foreclosure Sale</a:t>
            </a:r>
            <a:endParaRPr lang="en-US" dirty="0"/>
          </a:p>
        </p:txBody>
      </p:sp>
      <p:sp>
        <p:nvSpPr>
          <p:cNvPr id="3" name="Content Placeholder 2"/>
          <p:cNvSpPr>
            <a:spLocks noGrp="1"/>
          </p:cNvSpPr>
          <p:nvPr>
            <p:ph idx="1"/>
          </p:nvPr>
        </p:nvSpPr>
        <p:spPr>
          <a:xfrm>
            <a:off x="838199" y="1825624"/>
            <a:ext cx="10663989" cy="5152692"/>
          </a:xfrm>
        </p:spPr>
        <p:txBody>
          <a:bodyPr>
            <a:normAutofit lnSpcReduction="10000"/>
          </a:bodyPr>
          <a:lstStyle/>
          <a:p>
            <a:pPr>
              <a:spcAft>
                <a:spcPts val="1200"/>
              </a:spcAft>
            </a:pPr>
            <a:r>
              <a:rPr lang="en-US" dirty="0"/>
              <a:t>The next possible deal structure is for the buyer to purchase the senior lender’s debt, and then foreclose on the debt and take back the seller’s assets</a:t>
            </a:r>
            <a:r>
              <a:rPr lang="en-US" dirty="0" smtClean="0"/>
              <a:t>.</a:t>
            </a:r>
            <a:endParaRPr lang="en-US" dirty="0"/>
          </a:p>
          <a:p>
            <a:pPr>
              <a:spcAft>
                <a:spcPts val="1200"/>
              </a:spcAft>
            </a:pPr>
            <a:r>
              <a:rPr lang="en-US" dirty="0" smtClean="0"/>
              <a:t>This </a:t>
            </a:r>
            <a:r>
              <a:rPr lang="en-US" dirty="0"/>
              <a:t>option requires the cooperation of the senior lender. The buyer and senior lender would execute a Note Purchase Agreement pursuant to which the senior lender would sell any and all debt instruments and collateral interests to the buyer. So, the buyer essentially steps into the shoes of the senior lender.</a:t>
            </a:r>
          </a:p>
          <a:p>
            <a:pPr>
              <a:spcAft>
                <a:spcPts val="1200"/>
              </a:spcAft>
            </a:pPr>
            <a:r>
              <a:rPr lang="en-US" dirty="0" smtClean="0"/>
              <a:t>Once </a:t>
            </a:r>
            <a:r>
              <a:rPr lang="en-US" dirty="0"/>
              <a:t>the buyer is in the shoes of the senior lender, the buyer can exercise the remedies available to a creditor under the </a:t>
            </a:r>
            <a:r>
              <a:rPr lang="en-US" dirty="0" err="1"/>
              <a:t>UCC</a:t>
            </a:r>
            <a:r>
              <a:rPr lang="en-US" dirty="0"/>
              <a:t> and real estate foreclosure statutes. David will discuss these remedies more in his part of the presentation</a:t>
            </a:r>
            <a:r>
              <a:rPr lang="en-US" dirty="0" smtClean="0"/>
              <a:t>.</a:t>
            </a:r>
            <a:endParaRPr lang="en-US" dirty="0"/>
          </a:p>
          <a:p>
            <a:endParaRPr lang="en-US" dirty="0"/>
          </a:p>
        </p:txBody>
      </p:sp>
    </p:spTree>
    <p:extLst>
      <p:ext uri="{BB962C8B-B14F-4D97-AF65-F5344CB8AC3E}">
        <p14:creationId xmlns:p14="http://schemas.microsoft.com/office/powerpoint/2010/main" val="130663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 of Debt from Senior Lender followed by Foreclosure Sale</a:t>
            </a:r>
            <a:endParaRPr lang="en-US" dirty="0"/>
          </a:p>
        </p:txBody>
      </p:sp>
      <p:sp>
        <p:nvSpPr>
          <p:cNvPr id="3" name="Content Placeholder 2"/>
          <p:cNvSpPr>
            <a:spLocks noGrp="1"/>
          </p:cNvSpPr>
          <p:nvPr>
            <p:ph idx="1"/>
          </p:nvPr>
        </p:nvSpPr>
        <p:spPr>
          <a:xfrm>
            <a:off x="838200" y="1825624"/>
            <a:ext cx="10712116" cy="4896017"/>
          </a:xfrm>
        </p:spPr>
        <p:txBody>
          <a:bodyPr>
            <a:normAutofit/>
          </a:bodyPr>
          <a:lstStyle/>
          <a:p>
            <a:pPr>
              <a:spcAft>
                <a:spcPts val="1200"/>
              </a:spcAft>
            </a:pPr>
            <a:r>
              <a:rPr lang="en-US" dirty="0"/>
              <a:t>Buyers need to make sure that all assets needed to run the business will be obtained through the foreclosure sale. If any assets critical to running the business are not subject to the senior lender’s liens, this deal structure will not work unless the seller is cooperative and agrees to sell any such critical assets that are not obtained through the foreclosure sale. </a:t>
            </a:r>
          </a:p>
          <a:p>
            <a:pPr>
              <a:spcAft>
                <a:spcPts val="1200"/>
              </a:spcAft>
            </a:pPr>
            <a:r>
              <a:rPr lang="en-US" dirty="0" smtClean="0"/>
              <a:t>For </a:t>
            </a:r>
            <a:r>
              <a:rPr lang="en-US" dirty="0"/>
              <a:t>example, if location is critical to the business, and the senior lender doesn’t have a mortgage on the real estate, the buyer will either need to purchase the real estate separately or enter into a lease with the owner of the real estate. This should be done simultaneously with the purchase of the senior lender’s debt.</a:t>
            </a:r>
          </a:p>
          <a:p>
            <a:endParaRPr lang="en-US" dirty="0"/>
          </a:p>
        </p:txBody>
      </p:sp>
    </p:spTree>
    <p:extLst>
      <p:ext uri="{BB962C8B-B14F-4D97-AF65-F5344CB8AC3E}">
        <p14:creationId xmlns:p14="http://schemas.microsoft.com/office/powerpoint/2010/main" val="702595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 of Debt from Senior Lender followed by Foreclosure Sale</a:t>
            </a:r>
            <a:endParaRPr lang="en-US" dirty="0"/>
          </a:p>
        </p:txBody>
      </p:sp>
      <p:sp>
        <p:nvSpPr>
          <p:cNvPr id="3" name="Content Placeholder 2"/>
          <p:cNvSpPr>
            <a:spLocks noGrp="1"/>
          </p:cNvSpPr>
          <p:nvPr>
            <p:ph idx="1"/>
          </p:nvPr>
        </p:nvSpPr>
        <p:spPr>
          <a:xfrm>
            <a:off x="838200" y="1825624"/>
            <a:ext cx="10712116" cy="4896017"/>
          </a:xfrm>
        </p:spPr>
        <p:txBody>
          <a:bodyPr>
            <a:normAutofit/>
          </a:bodyPr>
          <a:lstStyle/>
          <a:p>
            <a:pPr>
              <a:spcAft>
                <a:spcPts val="1200"/>
              </a:spcAft>
            </a:pPr>
            <a:r>
              <a:rPr lang="en-US" dirty="0"/>
              <a:t>Likewise, if the seller’s cooperation is critical for the buyer to successfully run the business, the buyer and seller should document what that cooperation will look like at the same time the buyer purchase’s the senior lender’s </a:t>
            </a:r>
            <a:r>
              <a:rPr lang="en-US" dirty="0" smtClean="0"/>
              <a:t>debt.</a:t>
            </a:r>
          </a:p>
          <a:p>
            <a:pPr>
              <a:spcAft>
                <a:spcPts val="1200"/>
              </a:spcAft>
            </a:pPr>
            <a:r>
              <a:rPr lang="en-US" dirty="0" smtClean="0"/>
              <a:t>For </a:t>
            </a:r>
            <a:r>
              <a:rPr lang="en-US" dirty="0"/>
              <a:t>example, if the seller has key customer, vendor, or employee relationships that the buyer needs to maintain, the buyer may want to enter into a consulting agreement with the seller. The seller should not receive equity, however, as equity continuity can be used as a factor in establishing successor liability. </a:t>
            </a:r>
          </a:p>
        </p:txBody>
      </p:sp>
    </p:spTree>
    <p:extLst>
      <p:ext uri="{BB962C8B-B14F-4D97-AF65-F5344CB8AC3E}">
        <p14:creationId xmlns:p14="http://schemas.microsoft.com/office/powerpoint/2010/main" val="3990104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337" y="1945758"/>
            <a:ext cx="7990072" cy="3636335"/>
          </a:xfrm>
        </p:spPr>
        <p:txBody>
          <a:bodyPr>
            <a:normAutofit/>
          </a:bodyPr>
          <a:lstStyle/>
          <a:p>
            <a:r>
              <a:rPr lang="en-US" dirty="0" smtClean="0"/>
              <a:t> </a:t>
            </a:r>
            <a:r>
              <a:rPr lang="en-US" sz="4400" dirty="0" smtClean="0"/>
              <a:t>Bankruptcy </a:t>
            </a:r>
            <a:r>
              <a:rPr lang="en-US" sz="4400" dirty="0"/>
              <a:t>and UCC </a:t>
            </a:r>
            <a:r>
              <a:rPr lang="en-US" sz="4400" dirty="0" smtClean="0"/>
              <a:t>Sales</a:t>
            </a:r>
            <a:br>
              <a:rPr lang="en-US" sz="4400" dirty="0" smtClean="0"/>
            </a:br>
            <a:r>
              <a:rPr lang="en-US" sz="4400" dirty="0" smtClean="0"/>
              <a:t> of Assets/Collateral</a:t>
            </a:r>
            <a:br>
              <a:rPr lang="en-US" sz="4400" dirty="0" smtClean="0"/>
            </a:br>
            <a:r>
              <a:rPr lang="en-US" sz="4400" dirty="0"/>
              <a:t/>
            </a:r>
            <a:br>
              <a:rPr lang="en-US" sz="4400" dirty="0"/>
            </a:br>
            <a:r>
              <a:rPr lang="en-US" sz="4400" dirty="0"/>
              <a:t/>
            </a:r>
            <a:br>
              <a:rPr lang="en-US" sz="4400" dirty="0"/>
            </a:br>
            <a:endParaRPr lang="en-US" sz="4400" dirty="0"/>
          </a:p>
        </p:txBody>
      </p:sp>
    </p:spTree>
    <p:extLst>
      <p:ext uri="{BB962C8B-B14F-4D97-AF65-F5344CB8AC3E}">
        <p14:creationId xmlns:p14="http://schemas.microsoft.com/office/powerpoint/2010/main" val="3722649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Chapter 11 and Chapter 7</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Chapter 11 contemplates Plan of Reorganization (“</a:t>
            </a:r>
            <a:r>
              <a:rPr lang="en-US" b="1" dirty="0" smtClean="0"/>
              <a:t>Plan</a:t>
            </a:r>
            <a:r>
              <a:rPr lang="en-US" dirty="0" smtClean="0"/>
              <a:t>”) </a:t>
            </a:r>
          </a:p>
          <a:p>
            <a:pPr lvl="1"/>
            <a:r>
              <a:rPr lang="en-US" dirty="0" smtClean="0"/>
              <a:t>can provide for a sale of the business in the right circumstances.</a:t>
            </a:r>
          </a:p>
          <a:p>
            <a:pPr marL="0" indent="0">
              <a:buNone/>
            </a:pPr>
            <a:endParaRPr lang="en-US" dirty="0" smtClean="0"/>
          </a:p>
          <a:p>
            <a:r>
              <a:rPr lang="en-US" dirty="0" smtClean="0"/>
              <a:t>Chapter 7 is a liquidation</a:t>
            </a:r>
          </a:p>
          <a:p>
            <a:pPr lvl="1"/>
            <a:r>
              <a:rPr lang="en-US" dirty="0" smtClean="0"/>
              <a:t>Often includes sale of one or all assets of the debtor</a:t>
            </a:r>
          </a:p>
          <a:p>
            <a:pPr lvl="1"/>
            <a:r>
              <a:rPr lang="en-US" dirty="0" smtClean="0"/>
              <a:t>Often businesses do not file Chapter 7 because there is no discharge for a business.</a:t>
            </a:r>
          </a:p>
        </p:txBody>
      </p:sp>
    </p:spTree>
    <p:extLst>
      <p:ext uri="{BB962C8B-B14F-4D97-AF65-F5344CB8AC3E}">
        <p14:creationId xmlns:p14="http://schemas.microsoft.com/office/powerpoint/2010/main" val="786867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363 Sale of Assets</a:t>
            </a:r>
            <a:endParaRPr lang="en-US" dirty="0"/>
          </a:p>
        </p:txBody>
      </p:sp>
      <p:sp>
        <p:nvSpPr>
          <p:cNvPr id="3" name="Content Placeholder 2"/>
          <p:cNvSpPr>
            <a:spLocks noGrp="1"/>
          </p:cNvSpPr>
          <p:nvPr>
            <p:ph idx="1"/>
          </p:nvPr>
        </p:nvSpPr>
        <p:spPr/>
        <p:txBody>
          <a:bodyPr>
            <a:noAutofit/>
          </a:bodyPr>
          <a:lstStyle/>
          <a:p>
            <a:r>
              <a:rPr lang="en-US" dirty="0"/>
              <a:t>11 U.S.C. §</a:t>
            </a:r>
            <a:r>
              <a:rPr lang="en-US" dirty="0" smtClean="0"/>
              <a:t>363(b)allows the sale of assets outside of the ordinary course of business</a:t>
            </a:r>
          </a:p>
          <a:p>
            <a:r>
              <a:rPr lang="en-US" dirty="0" smtClean="0"/>
              <a:t>While Chapter 11 is designed to result in a Plan, that can be </a:t>
            </a:r>
            <a:r>
              <a:rPr lang="en-US" dirty="0"/>
              <a:t>short-circuited </a:t>
            </a:r>
            <a:r>
              <a:rPr lang="en-US" dirty="0" smtClean="0"/>
              <a:t>in certain circumstances via a 363 sale where there is a sound, articulated business justification for a 363 sale rather than a sale through a Plan. </a:t>
            </a:r>
            <a:r>
              <a:rPr lang="en-US" i="1" dirty="0" smtClean="0"/>
              <a:t>Stephens Indus. </a:t>
            </a:r>
            <a:r>
              <a:rPr lang="en-US" i="1" dirty="0"/>
              <a:t>v</a:t>
            </a:r>
            <a:r>
              <a:rPr lang="en-US" i="1" dirty="0" smtClean="0"/>
              <a:t>s. McClung, 789</a:t>
            </a:r>
            <a:r>
              <a:rPr lang="en-US" dirty="0" smtClean="0"/>
              <a:t> F2d 386,390 (6</a:t>
            </a:r>
            <a:r>
              <a:rPr lang="en-US" baseline="30000" dirty="0" smtClean="0"/>
              <a:t>th</a:t>
            </a:r>
            <a:r>
              <a:rPr lang="en-US" dirty="0" smtClean="0"/>
              <a:t> Cir. 1986).</a:t>
            </a:r>
          </a:p>
          <a:p>
            <a:r>
              <a:rPr lang="en-US" dirty="0" smtClean="0"/>
              <a:t>In Chapter 7 no such business justification is required other than demonstrating that the sale is in the best interest of creditors.</a:t>
            </a:r>
            <a:endParaRPr lang="en-US" dirty="0"/>
          </a:p>
        </p:txBody>
      </p:sp>
    </p:spTree>
    <p:extLst>
      <p:ext uri="{BB962C8B-B14F-4D97-AF65-F5344CB8AC3E}">
        <p14:creationId xmlns:p14="http://schemas.microsoft.com/office/powerpoint/2010/main" val="1442593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 363 Sale</a:t>
            </a:r>
            <a:endParaRPr lang="en-US" dirty="0"/>
          </a:p>
        </p:txBody>
      </p:sp>
      <p:sp>
        <p:nvSpPr>
          <p:cNvPr id="3" name="Content Placeholder 2"/>
          <p:cNvSpPr>
            <a:spLocks noGrp="1"/>
          </p:cNvSpPr>
          <p:nvPr>
            <p:ph idx="1"/>
          </p:nvPr>
        </p:nvSpPr>
        <p:spPr>
          <a:xfrm>
            <a:off x="838200" y="1832693"/>
            <a:ext cx="10608732" cy="3860801"/>
          </a:xfrm>
        </p:spPr>
        <p:txBody>
          <a:bodyPr>
            <a:noAutofit/>
          </a:bodyPr>
          <a:lstStyle/>
          <a:p>
            <a:r>
              <a:rPr lang="en-US" dirty="0"/>
              <a:t>Marketing – “First Auction”</a:t>
            </a:r>
          </a:p>
          <a:p>
            <a:pPr lvl="1"/>
            <a:r>
              <a:rPr lang="en-US" dirty="0"/>
              <a:t>Obtain a buyer/stalking horse bidder</a:t>
            </a:r>
          </a:p>
          <a:p>
            <a:pPr lvl="1"/>
            <a:r>
              <a:rPr lang="en-US" dirty="0"/>
              <a:t>This will set the “floor” for the ultimate </a:t>
            </a:r>
            <a:r>
              <a:rPr lang="en-US" dirty="0" smtClean="0"/>
              <a:t>auction</a:t>
            </a:r>
          </a:p>
          <a:p>
            <a:pPr lvl="2">
              <a:buFont typeface="Courier New" panose="02070309020205020404" pitchFamily="49" charset="0"/>
              <a:buChar char="o"/>
            </a:pPr>
            <a:r>
              <a:rPr lang="en-US" dirty="0"/>
              <a:t>Advantages of being the Stalking Horse</a:t>
            </a:r>
          </a:p>
          <a:p>
            <a:pPr lvl="3">
              <a:buFont typeface="Courier New" panose="02070309020205020404" pitchFamily="49" charset="0"/>
              <a:buChar char="o"/>
            </a:pPr>
            <a:r>
              <a:rPr lang="en-US" dirty="0"/>
              <a:t>Longer opportunity to conduct due diligence</a:t>
            </a:r>
          </a:p>
          <a:p>
            <a:pPr lvl="3">
              <a:buFont typeface="Courier New" panose="02070309020205020404" pitchFamily="49" charset="0"/>
              <a:buChar char="o"/>
            </a:pPr>
            <a:r>
              <a:rPr lang="en-US" dirty="0"/>
              <a:t>Ability to seek a “break up fee”</a:t>
            </a:r>
          </a:p>
          <a:p>
            <a:r>
              <a:rPr lang="en-US" dirty="0" smtClean="0"/>
              <a:t>Notice </a:t>
            </a:r>
            <a:r>
              <a:rPr lang="en-US" dirty="0"/>
              <a:t>and Hearing</a:t>
            </a:r>
          </a:p>
          <a:p>
            <a:pPr lvl="1"/>
            <a:r>
              <a:rPr lang="en-US" dirty="0"/>
              <a:t>To all creditors</a:t>
            </a:r>
          </a:p>
          <a:p>
            <a:pPr lvl="1"/>
            <a:r>
              <a:rPr lang="en-US" dirty="0"/>
              <a:t>21 days’ </a:t>
            </a:r>
            <a:r>
              <a:rPr lang="en-US" dirty="0" smtClean="0"/>
              <a:t>notice</a:t>
            </a:r>
          </a:p>
          <a:p>
            <a:pPr lvl="1"/>
            <a:r>
              <a:rPr lang="en-US" dirty="0" smtClean="0"/>
              <a:t>All sale documents are submitted to the Court.</a:t>
            </a:r>
            <a:endParaRPr lang="en-US" dirty="0"/>
          </a:p>
          <a:p>
            <a:pPr lvl="1"/>
            <a:endParaRPr lang="en-US" dirty="0" smtClean="0"/>
          </a:p>
          <a:p>
            <a:pPr marL="1371600" lvl="3" indent="0">
              <a:buNone/>
            </a:pPr>
            <a:endParaRPr lang="en-US" dirty="0" smtClean="0"/>
          </a:p>
        </p:txBody>
      </p:sp>
    </p:spTree>
    <p:extLst>
      <p:ext uri="{BB962C8B-B14F-4D97-AF65-F5344CB8AC3E}">
        <p14:creationId xmlns:p14="http://schemas.microsoft.com/office/powerpoint/2010/main" val="1634631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229" y="2629639"/>
            <a:ext cx="7213895" cy="1325563"/>
          </a:xfrm>
        </p:spPr>
        <p:txBody>
          <a:bodyPr>
            <a:normAutofit fontScale="90000"/>
          </a:bodyPr>
          <a:lstStyle/>
          <a:p>
            <a:r>
              <a:rPr lang="en-US" sz="4900" dirty="0" smtClean="0"/>
              <a:t>Potential Deal Structures and Common Legal Issues</a:t>
            </a:r>
            <a:r>
              <a:rPr lang="en-US" sz="4400" dirty="0"/>
              <a:t/>
            </a:r>
            <a:br>
              <a:rPr lang="en-US" sz="4400" dirty="0"/>
            </a:br>
            <a:endParaRPr lang="en-US" sz="4400" dirty="0"/>
          </a:p>
        </p:txBody>
      </p:sp>
      <p:sp>
        <p:nvSpPr>
          <p:cNvPr id="5" name="TextBox 4"/>
          <p:cNvSpPr txBox="1"/>
          <p:nvPr/>
        </p:nvSpPr>
        <p:spPr>
          <a:xfrm>
            <a:off x="485606" y="6126602"/>
            <a:ext cx="3345628" cy="523220"/>
          </a:xfrm>
          <a:prstGeom prst="rect">
            <a:avLst/>
          </a:prstGeom>
          <a:noFill/>
        </p:spPr>
        <p:txBody>
          <a:bodyPr wrap="square" rtlCol="0">
            <a:spAutoFit/>
          </a:bodyPr>
          <a:lstStyle/>
          <a:p>
            <a:r>
              <a:rPr lang="en-US" sz="2800" dirty="0" smtClean="0">
                <a:solidFill>
                  <a:schemeClr val="bg1"/>
                </a:solidFill>
                <a:latin typeface="Arial" panose="020B0604020202020204" pitchFamily="34" charset="0"/>
                <a:cs typeface="Arial" panose="020B0604020202020204" pitchFamily="34" charset="0"/>
              </a:rPr>
              <a:t>Jon Siebers</a:t>
            </a:r>
          </a:p>
        </p:txBody>
      </p:sp>
    </p:spTree>
    <p:extLst>
      <p:ext uri="{BB962C8B-B14F-4D97-AF65-F5344CB8AC3E}">
        <p14:creationId xmlns:p14="http://schemas.microsoft.com/office/powerpoint/2010/main" val="4189013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 363 Sale – Cont’d</a:t>
            </a:r>
            <a:endParaRPr lang="en-US" dirty="0"/>
          </a:p>
        </p:txBody>
      </p:sp>
      <p:sp>
        <p:nvSpPr>
          <p:cNvPr id="3" name="Content Placeholder 2"/>
          <p:cNvSpPr>
            <a:spLocks noGrp="1"/>
          </p:cNvSpPr>
          <p:nvPr>
            <p:ph idx="1"/>
          </p:nvPr>
        </p:nvSpPr>
        <p:spPr>
          <a:xfrm>
            <a:off x="838200" y="1832693"/>
            <a:ext cx="10608732" cy="3860801"/>
          </a:xfrm>
        </p:spPr>
        <p:txBody>
          <a:bodyPr>
            <a:noAutofit/>
          </a:bodyPr>
          <a:lstStyle/>
          <a:p>
            <a:pPr lvl="3"/>
            <a:endParaRPr lang="en-US" dirty="0"/>
          </a:p>
          <a:p>
            <a:r>
              <a:rPr lang="en-US" dirty="0" smtClean="0"/>
              <a:t>Court Hearing -  363 Auction	</a:t>
            </a:r>
          </a:p>
          <a:p>
            <a:pPr lvl="1"/>
            <a:r>
              <a:rPr lang="en-US" dirty="0" smtClean="0"/>
              <a:t>Open up bidding in open Court.</a:t>
            </a:r>
          </a:p>
          <a:p>
            <a:pPr lvl="1"/>
            <a:r>
              <a:rPr lang="en-US" dirty="0" smtClean="0"/>
              <a:t>Set bidding increments beforehand</a:t>
            </a:r>
          </a:p>
          <a:p>
            <a:pPr lvl="2"/>
            <a:r>
              <a:rPr lang="en-US" dirty="0" smtClean="0"/>
              <a:t>Usually in the amount of the breakup fee if any</a:t>
            </a:r>
          </a:p>
          <a:p>
            <a:pPr marL="1371600" lvl="3" indent="0">
              <a:buNone/>
            </a:pPr>
            <a:endParaRPr lang="en-US" dirty="0"/>
          </a:p>
          <a:p>
            <a:r>
              <a:rPr lang="en-US" dirty="0" smtClean="0"/>
              <a:t>Upon successful bid, closing usually occurs quickly</a:t>
            </a:r>
          </a:p>
          <a:p>
            <a:pPr lvl="1"/>
            <a:r>
              <a:rPr lang="en-US" dirty="0" smtClean="0"/>
              <a:t>Non-Stalking Horse bidder has additional risk</a:t>
            </a:r>
          </a:p>
          <a:p>
            <a:pPr lvl="1"/>
            <a:r>
              <a:rPr lang="en-US" dirty="0" smtClean="0"/>
              <a:t>Due diligence items often transferred to successful bidder if not the Stalking Horse.</a:t>
            </a:r>
          </a:p>
          <a:p>
            <a:pPr marL="1371600" lvl="3" indent="0">
              <a:buNone/>
            </a:pPr>
            <a:endParaRPr lang="en-US" dirty="0" smtClean="0"/>
          </a:p>
        </p:txBody>
      </p:sp>
    </p:spTree>
    <p:extLst>
      <p:ext uri="{BB962C8B-B14F-4D97-AF65-F5344CB8AC3E}">
        <p14:creationId xmlns:p14="http://schemas.microsoft.com/office/powerpoint/2010/main" val="1119169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a:t>
            </a:r>
            <a:r>
              <a:rPr lang="en-US" dirty="0"/>
              <a:t>a</a:t>
            </a:r>
            <a:r>
              <a:rPr lang="en-US" dirty="0" smtClean="0"/>
              <a:t> 363 Sale</a:t>
            </a:r>
            <a:endParaRPr lang="en-US" dirty="0"/>
          </a:p>
        </p:txBody>
      </p:sp>
      <p:sp>
        <p:nvSpPr>
          <p:cNvPr id="3" name="Content Placeholder 2"/>
          <p:cNvSpPr>
            <a:spLocks noGrp="1"/>
          </p:cNvSpPr>
          <p:nvPr>
            <p:ph idx="1"/>
          </p:nvPr>
        </p:nvSpPr>
        <p:spPr/>
        <p:txBody>
          <a:bodyPr/>
          <a:lstStyle/>
          <a:p>
            <a:r>
              <a:rPr lang="en-US" dirty="0" smtClean="0"/>
              <a:t>Sale is free and clear of liens</a:t>
            </a:r>
          </a:p>
          <a:p>
            <a:pPr lvl="1"/>
            <a:r>
              <a:rPr lang="en-US" dirty="0" smtClean="0"/>
              <a:t>In most circumstances</a:t>
            </a:r>
          </a:p>
          <a:p>
            <a:pPr lvl="1"/>
            <a:r>
              <a:rPr lang="en-US" dirty="0" smtClean="0"/>
              <a:t>There are some limitations – for example, environmental cleanup obligations</a:t>
            </a:r>
          </a:p>
          <a:p>
            <a:r>
              <a:rPr lang="en-US" dirty="0" smtClean="0"/>
              <a:t>Likely will avoid a shut down of the business if its ongoing</a:t>
            </a:r>
          </a:p>
          <a:p>
            <a:pPr marL="914400" lvl="1" indent="-457200">
              <a:buFont typeface="+mj-lt"/>
              <a:buAutoNum type="alphaLcParenR"/>
            </a:pPr>
            <a:r>
              <a:rPr lang="en-US" dirty="0" smtClean="0"/>
              <a:t>Secured Lenders—will result is a greater recovery than selling  collateral for liquidation value</a:t>
            </a:r>
          </a:p>
          <a:p>
            <a:pPr marL="914400" lvl="1" indent="-457200">
              <a:buFont typeface="+mj-lt"/>
              <a:buAutoNum type="alphaLcParenR"/>
            </a:pPr>
            <a:r>
              <a:rPr lang="en-US" dirty="0" smtClean="0"/>
              <a:t>Vendors—preserves the customer relationship with the business</a:t>
            </a:r>
          </a:p>
          <a:p>
            <a:pPr marL="914400" lvl="1" indent="-457200">
              <a:buFont typeface="+mj-lt"/>
              <a:buAutoNum type="alphaLcParenR"/>
            </a:pPr>
            <a:endParaRPr lang="en-US" dirty="0"/>
          </a:p>
          <a:p>
            <a:pPr marL="914400" lvl="1" indent="-457200">
              <a:buFont typeface="+mj-lt"/>
              <a:buAutoNum type="alphaLcParenR"/>
            </a:pPr>
            <a:endParaRPr lang="en-US" dirty="0"/>
          </a:p>
        </p:txBody>
      </p:sp>
    </p:spTree>
    <p:extLst>
      <p:ext uri="{BB962C8B-B14F-4D97-AF65-F5344CB8AC3E}">
        <p14:creationId xmlns:p14="http://schemas.microsoft.com/office/powerpoint/2010/main" val="4069666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363 Sale Issues</a:t>
            </a:r>
            <a:endParaRPr lang="en-US" dirty="0"/>
          </a:p>
        </p:txBody>
      </p:sp>
      <p:sp>
        <p:nvSpPr>
          <p:cNvPr id="3" name="Content Placeholder 2"/>
          <p:cNvSpPr>
            <a:spLocks noGrp="1"/>
          </p:cNvSpPr>
          <p:nvPr>
            <p:ph idx="1"/>
          </p:nvPr>
        </p:nvSpPr>
        <p:spPr>
          <a:xfrm>
            <a:off x="971331" y="1813619"/>
            <a:ext cx="10515600" cy="3693406"/>
          </a:xfrm>
        </p:spPr>
        <p:txBody>
          <a:bodyPr>
            <a:normAutofit/>
          </a:bodyPr>
          <a:lstStyle/>
          <a:p>
            <a:r>
              <a:rPr lang="en-US" dirty="0" smtClean="0"/>
              <a:t>Secured Lenders often require milestones for the sale process, such as a letter of intent by</a:t>
            </a:r>
            <a:r>
              <a:rPr lang="en-US" u="sng" dirty="0" smtClean="0"/>
              <a:t> x </a:t>
            </a:r>
            <a:r>
              <a:rPr lang="en-US" dirty="0" smtClean="0"/>
              <a:t>date, a purchase agreement by </a:t>
            </a:r>
            <a:r>
              <a:rPr lang="en-US" u="sng" dirty="0" smtClean="0"/>
              <a:t>y</a:t>
            </a:r>
            <a:r>
              <a:rPr lang="en-US" dirty="0" smtClean="0"/>
              <a:t> date, a sale hearing (auction) by</a:t>
            </a:r>
            <a:r>
              <a:rPr lang="en-US" u="sng" dirty="0" smtClean="0"/>
              <a:t> z </a:t>
            </a:r>
            <a:r>
              <a:rPr lang="en-US" dirty="0" smtClean="0"/>
              <a:t>date</a:t>
            </a:r>
          </a:p>
          <a:p>
            <a:pPr marL="914400" lvl="1" indent="-457200">
              <a:buFont typeface="+mj-lt"/>
              <a:buAutoNum type="alphaLcParenR"/>
            </a:pPr>
            <a:r>
              <a:rPr lang="en-US" dirty="0" smtClean="0"/>
              <a:t>The lender conditions the use of cash collateral on the meeting of the milestones.  The goal of the milestones is to minimize the “cash burn” it is funding</a:t>
            </a:r>
          </a:p>
          <a:p>
            <a:pPr marL="914400" lvl="1" indent="-457200">
              <a:buFont typeface="+mj-lt"/>
              <a:buAutoNum type="alphaLcParenR"/>
            </a:pPr>
            <a:r>
              <a:rPr lang="en-US" dirty="0" smtClean="0"/>
              <a:t>It is not unusual for the milestones to be extended as may be necessary</a:t>
            </a:r>
            <a:endParaRPr lang="en-US" dirty="0"/>
          </a:p>
          <a:p>
            <a:pPr marL="457200" lvl="1" indent="0">
              <a:buNone/>
            </a:pPr>
            <a:endParaRPr lang="en-US" sz="2800" dirty="0" smtClean="0"/>
          </a:p>
          <a:p>
            <a:pPr marL="457200" lvl="1" indent="0">
              <a:buNone/>
            </a:pPr>
            <a:endParaRPr lang="en-US" sz="2800" dirty="0"/>
          </a:p>
        </p:txBody>
      </p:sp>
    </p:spTree>
    <p:extLst>
      <p:ext uri="{BB962C8B-B14F-4D97-AF65-F5344CB8AC3E}">
        <p14:creationId xmlns:p14="http://schemas.microsoft.com/office/powerpoint/2010/main" val="34652701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363 Sale Issues</a:t>
            </a:r>
            <a:endParaRPr lang="en-US" dirty="0"/>
          </a:p>
        </p:txBody>
      </p:sp>
      <p:sp>
        <p:nvSpPr>
          <p:cNvPr id="3" name="Content Placeholder 2"/>
          <p:cNvSpPr>
            <a:spLocks noGrp="1"/>
          </p:cNvSpPr>
          <p:nvPr>
            <p:ph idx="1"/>
          </p:nvPr>
        </p:nvSpPr>
        <p:spPr>
          <a:xfrm>
            <a:off x="0" y="1799499"/>
            <a:ext cx="11965577" cy="4351338"/>
          </a:xfrm>
        </p:spPr>
        <p:txBody>
          <a:bodyPr>
            <a:noAutofit/>
          </a:bodyPr>
          <a:lstStyle/>
          <a:p>
            <a:pPr marL="914400" lvl="1" indent="-457200">
              <a:buFont typeface="+mj-lt"/>
              <a:buAutoNum type="alphaLcParenR"/>
            </a:pPr>
            <a:r>
              <a:rPr lang="en-US" b="1" dirty="0" smtClean="0"/>
              <a:t>Debtor - </a:t>
            </a:r>
            <a:r>
              <a:rPr lang="en-US" dirty="0"/>
              <a:t>there is usually nothing left for the Debtor’s equity holders </a:t>
            </a:r>
            <a:r>
              <a:rPr lang="en-US" dirty="0" smtClean="0"/>
              <a:t>or </a:t>
            </a:r>
            <a:r>
              <a:rPr lang="en-US" dirty="0"/>
              <a:t>management, so employment or consultant agreement are often sought, and often objected to by the creditors as a disguised portion of the purchase </a:t>
            </a:r>
            <a:r>
              <a:rPr lang="en-US" dirty="0" smtClean="0"/>
              <a:t>price</a:t>
            </a:r>
            <a:endParaRPr lang="en-US" dirty="0"/>
          </a:p>
          <a:p>
            <a:pPr marL="914400" lvl="1" indent="-457200">
              <a:buFont typeface="+mj-lt"/>
              <a:buAutoNum type="alphaLcParenR"/>
            </a:pPr>
            <a:r>
              <a:rPr lang="en-US" b="1" dirty="0" smtClean="0"/>
              <a:t>Creditors </a:t>
            </a:r>
            <a:r>
              <a:rPr lang="en-US" b="1" dirty="0"/>
              <a:t>and Professionals- </a:t>
            </a:r>
            <a:r>
              <a:rPr lang="en-US" dirty="0"/>
              <a:t>although the sale price </a:t>
            </a:r>
            <a:r>
              <a:rPr lang="en-US" dirty="0" smtClean="0"/>
              <a:t>normally leaves </a:t>
            </a:r>
            <a:r>
              <a:rPr lang="en-US" dirty="0"/>
              <a:t>no money on the table except for the Secured Lender, to avoid objection to the sale the Secured Lender is often required to “carve out”  part of the proceeds for the unsecured </a:t>
            </a:r>
            <a:r>
              <a:rPr lang="en-US" dirty="0" smtClean="0"/>
              <a:t>creditors </a:t>
            </a:r>
            <a:r>
              <a:rPr lang="en-US" dirty="0"/>
              <a:t>and for “Burial Expenses” (if the case will convert to a Chapter 7 case post-sale)</a:t>
            </a:r>
            <a:endParaRPr lang="en-US" b="1" dirty="0"/>
          </a:p>
          <a:p>
            <a:pPr marL="914400" lvl="1" indent="-457200">
              <a:buFont typeface="+mj-lt"/>
              <a:buAutoNum type="alphaLcParenR"/>
            </a:pPr>
            <a:r>
              <a:rPr lang="en-US" b="1" dirty="0"/>
              <a:t>Purchasers </a:t>
            </a:r>
            <a:r>
              <a:rPr lang="en-US" dirty="0"/>
              <a:t>need to determine how good a deal they are getting since between the determination of the successful purchaser and the closing of the sale it is not unusual for the Debtor to run out of Bank funding for one reason or another.  A desperate plea may be made to the purchaser to fund payroll, etc.  Purchasers should not make “their problem, your problem”.  Is the Bank willing to risk a </a:t>
            </a:r>
            <a:r>
              <a:rPr lang="en-US" dirty="0" err="1"/>
              <a:t>shut down</a:t>
            </a:r>
            <a:r>
              <a:rPr lang="en-US" dirty="0"/>
              <a:t> of the business?   Is the purchaser willing to walk away from the deal?</a:t>
            </a:r>
            <a:endParaRPr lang="en-US" b="1" dirty="0"/>
          </a:p>
          <a:p>
            <a:pPr marL="914400" lvl="1" indent="-457200">
              <a:buFont typeface="+mj-lt"/>
              <a:buAutoNum type="alphaLcParenR"/>
            </a:pPr>
            <a:endParaRPr lang="en-US" sz="7400" dirty="0"/>
          </a:p>
          <a:p>
            <a:pPr marL="914400" lvl="1" indent="-457200">
              <a:buFont typeface="+mj-lt"/>
              <a:buAutoNum type="alphaLcParenR"/>
            </a:pPr>
            <a:endParaRPr lang="en-US" sz="4500" dirty="0"/>
          </a:p>
          <a:p>
            <a:pPr marL="914400" lvl="1" indent="-457200">
              <a:buFont typeface="+mj-lt"/>
              <a:buAutoNum type="alphaLcParenR"/>
            </a:pPr>
            <a:endParaRPr lang="en-US" dirty="0"/>
          </a:p>
          <a:p>
            <a:pPr lvl="1"/>
            <a:endParaRPr lang="en-US" dirty="0"/>
          </a:p>
          <a:p>
            <a:endParaRPr lang="en-US" dirty="0"/>
          </a:p>
        </p:txBody>
      </p:sp>
    </p:spTree>
    <p:extLst>
      <p:ext uri="{BB962C8B-B14F-4D97-AF65-F5344CB8AC3E}">
        <p14:creationId xmlns:p14="http://schemas.microsoft.com/office/powerpoint/2010/main" val="2885446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 Remedies</a:t>
            </a:r>
            <a:endParaRPr lang="en-US" dirty="0"/>
          </a:p>
        </p:txBody>
      </p:sp>
      <p:sp>
        <p:nvSpPr>
          <p:cNvPr id="3" name="Content Placeholder 2"/>
          <p:cNvSpPr>
            <a:spLocks noGrp="1"/>
          </p:cNvSpPr>
          <p:nvPr>
            <p:ph idx="1"/>
          </p:nvPr>
        </p:nvSpPr>
        <p:spPr>
          <a:xfrm>
            <a:off x="838200" y="1690688"/>
            <a:ext cx="10617200" cy="4373385"/>
          </a:xfrm>
        </p:spPr>
        <p:txBody>
          <a:bodyPr>
            <a:normAutofit/>
          </a:bodyPr>
          <a:lstStyle/>
          <a:p>
            <a:pPr lvl="1"/>
            <a:endParaRPr lang="en-US" dirty="0"/>
          </a:p>
          <a:p>
            <a:pPr lvl="1"/>
            <a:r>
              <a:rPr lang="en-US" sz="2800" dirty="0" smtClean="0"/>
              <a:t>Article 9 of the UCC</a:t>
            </a:r>
            <a:r>
              <a:rPr lang="en-US" sz="2800" dirty="0"/>
              <a:t> provides a secured party </a:t>
            </a:r>
            <a:r>
              <a:rPr lang="en-US" sz="2800" dirty="0" smtClean="0"/>
              <a:t>with choice </a:t>
            </a:r>
            <a:r>
              <a:rPr lang="en-US" sz="2800" dirty="0"/>
              <a:t>of remedies upon the occurrence of an “Event of Default</a:t>
            </a:r>
            <a:r>
              <a:rPr lang="en-US" sz="2800" dirty="0" smtClean="0"/>
              <a:t>” upon </a:t>
            </a:r>
            <a:r>
              <a:rPr lang="en-US" sz="2800" dirty="0"/>
              <a:t>an obligation secured by personal </a:t>
            </a:r>
            <a:r>
              <a:rPr lang="en-US" sz="2800" dirty="0" smtClean="0"/>
              <a:t>property.</a:t>
            </a:r>
          </a:p>
          <a:p>
            <a:pPr marL="1371600" lvl="2" indent="-457200">
              <a:buFont typeface="+mj-lt"/>
              <a:buAutoNum type="alphaLcParenR"/>
            </a:pPr>
            <a:r>
              <a:rPr lang="en-US" sz="2400" dirty="0" smtClean="0"/>
              <a:t>Non-Foreclosure </a:t>
            </a:r>
            <a:r>
              <a:rPr lang="en-US" sz="2400" dirty="0"/>
              <a:t>by </a:t>
            </a:r>
            <a:r>
              <a:rPr lang="en-US" sz="2400" dirty="0" smtClean="0"/>
              <a:t>Public or Private </a:t>
            </a:r>
            <a:r>
              <a:rPr lang="en-US" sz="2400" dirty="0"/>
              <a:t>Sale </a:t>
            </a:r>
            <a:r>
              <a:rPr lang="en-US" sz="2400" dirty="0" smtClean="0"/>
              <a:t>- 9-610</a:t>
            </a:r>
            <a:endParaRPr lang="en-US" sz="2400" dirty="0"/>
          </a:p>
          <a:p>
            <a:pPr marL="1371600" lvl="2" indent="-457200">
              <a:buFont typeface="+mj-lt"/>
              <a:buAutoNum type="alphaLcParenR"/>
            </a:pPr>
            <a:r>
              <a:rPr lang="en-US" sz="2400" dirty="0" smtClean="0"/>
              <a:t>Strict Foreclosure - 9-620</a:t>
            </a:r>
            <a:endParaRPr lang="en-US" sz="2400" dirty="0"/>
          </a:p>
          <a:p>
            <a:pPr marL="914400" lvl="1" indent="-457200">
              <a:buFont typeface="+mj-lt"/>
              <a:buAutoNum type="alphaLcParenR"/>
            </a:pPr>
            <a:endParaRPr lang="en-US" dirty="0" smtClean="0"/>
          </a:p>
          <a:p>
            <a:pPr marL="914400" lvl="1" indent="-457200">
              <a:buFont typeface="+mj-lt"/>
              <a:buAutoNum type="alphaLcParenR"/>
            </a:pPr>
            <a:endParaRPr lang="en-US" dirty="0" smtClean="0"/>
          </a:p>
          <a:p>
            <a:pPr marL="457200" lvl="1" indent="0">
              <a:buNone/>
            </a:pPr>
            <a:endParaRPr lang="en-US" dirty="0"/>
          </a:p>
        </p:txBody>
      </p:sp>
    </p:spTree>
    <p:extLst>
      <p:ext uri="{BB962C8B-B14F-4D97-AF65-F5344CB8AC3E}">
        <p14:creationId xmlns:p14="http://schemas.microsoft.com/office/powerpoint/2010/main" val="775985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UCC</a:t>
            </a:r>
            <a:r>
              <a:rPr lang="en-US" dirty="0" smtClean="0"/>
              <a:t> – Non-Foreclosure Sales</a:t>
            </a:r>
            <a:endParaRPr lang="en-US" dirty="0"/>
          </a:p>
        </p:txBody>
      </p:sp>
      <p:sp>
        <p:nvSpPr>
          <p:cNvPr id="3" name="Content Placeholder 2"/>
          <p:cNvSpPr>
            <a:spLocks noGrp="1"/>
          </p:cNvSpPr>
          <p:nvPr>
            <p:ph idx="1"/>
          </p:nvPr>
        </p:nvSpPr>
        <p:spPr>
          <a:xfrm>
            <a:off x="838200" y="1690690"/>
            <a:ext cx="10563352" cy="4143833"/>
          </a:xfrm>
        </p:spPr>
        <p:txBody>
          <a:bodyPr>
            <a:noAutofit/>
          </a:bodyPr>
          <a:lstStyle/>
          <a:p>
            <a:pPr lvl="1"/>
            <a:r>
              <a:rPr lang="en-US" sz="2800" dirty="0" smtClean="0"/>
              <a:t>Overall Structure of Non-Foreclosure Transaction</a:t>
            </a:r>
          </a:p>
          <a:p>
            <a:pPr lvl="1"/>
            <a:endParaRPr lang="en-US" sz="2800" dirty="0" smtClean="0"/>
          </a:p>
          <a:p>
            <a:pPr lvl="2"/>
            <a:r>
              <a:rPr lang="en-US" sz="2400" dirty="0" smtClean="0"/>
              <a:t>Gain control of Assets</a:t>
            </a:r>
          </a:p>
          <a:p>
            <a:pPr lvl="2"/>
            <a:r>
              <a:rPr lang="en-US" sz="2400" dirty="0" smtClean="0"/>
              <a:t>Send Notice of Sale</a:t>
            </a:r>
          </a:p>
          <a:p>
            <a:pPr lvl="2"/>
            <a:r>
              <a:rPr lang="en-US" sz="2400" dirty="0" smtClean="0"/>
              <a:t>Conduct Sale</a:t>
            </a:r>
          </a:p>
          <a:p>
            <a:pPr lvl="2"/>
            <a:r>
              <a:rPr lang="en-US" sz="2400" dirty="0" smtClean="0"/>
              <a:t>Bill of Sale</a:t>
            </a:r>
          </a:p>
        </p:txBody>
      </p:sp>
    </p:spTree>
    <p:extLst>
      <p:ext uri="{BB962C8B-B14F-4D97-AF65-F5344CB8AC3E}">
        <p14:creationId xmlns:p14="http://schemas.microsoft.com/office/powerpoint/2010/main" val="3262243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UCC</a:t>
            </a:r>
            <a:r>
              <a:rPr lang="en-US" dirty="0" smtClean="0"/>
              <a:t> – Non-Foreclosure Sales</a:t>
            </a:r>
            <a:endParaRPr lang="en-US" dirty="0"/>
          </a:p>
        </p:txBody>
      </p:sp>
      <p:sp>
        <p:nvSpPr>
          <p:cNvPr id="3" name="Content Placeholder 2"/>
          <p:cNvSpPr>
            <a:spLocks noGrp="1"/>
          </p:cNvSpPr>
          <p:nvPr>
            <p:ph idx="1"/>
          </p:nvPr>
        </p:nvSpPr>
        <p:spPr>
          <a:xfrm>
            <a:off x="838200" y="1690690"/>
            <a:ext cx="10563352" cy="4143833"/>
          </a:xfrm>
        </p:spPr>
        <p:txBody>
          <a:bodyPr>
            <a:noAutofit/>
          </a:bodyPr>
          <a:lstStyle/>
          <a:p>
            <a:pPr lvl="1"/>
            <a:r>
              <a:rPr lang="en-US" sz="2800" dirty="0" smtClean="0"/>
              <a:t>Control of Assets</a:t>
            </a:r>
          </a:p>
          <a:p>
            <a:pPr lvl="1"/>
            <a:endParaRPr lang="en-US" sz="2800" dirty="0" smtClean="0"/>
          </a:p>
          <a:p>
            <a:pPr marL="1371600" lvl="2" indent="-457200">
              <a:buFont typeface="+mj-lt"/>
              <a:buAutoNum type="alphaLcParenR"/>
            </a:pPr>
            <a:r>
              <a:rPr lang="en-US" sz="2400" dirty="0" smtClean="0"/>
              <a:t>Collateral surrender without transfer of title – </a:t>
            </a:r>
            <a:r>
              <a:rPr lang="en-US" sz="2400" dirty="0" err="1" smtClean="0"/>
              <a:t>UCC</a:t>
            </a:r>
            <a:r>
              <a:rPr lang="en-US" sz="2400" dirty="0" smtClean="0"/>
              <a:t> 9-609</a:t>
            </a:r>
          </a:p>
          <a:p>
            <a:pPr marL="1885950" lvl="3" indent="-514350">
              <a:buFont typeface="+mj-lt"/>
              <a:buAutoNum type="romanLcPeriod"/>
            </a:pPr>
            <a:r>
              <a:rPr lang="en-US" sz="2200" dirty="0" smtClean="0"/>
              <a:t>Being in chain of title often a big issue for lenders</a:t>
            </a:r>
          </a:p>
          <a:p>
            <a:pPr marL="1885950" lvl="3" indent="-514350">
              <a:buFont typeface="+mj-lt"/>
              <a:buAutoNum type="romanLcPeriod"/>
            </a:pPr>
            <a:r>
              <a:rPr lang="en-US" sz="2200" dirty="0" smtClean="0"/>
              <a:t>Requires Agreement of Debtor</a:t>
            </a:r>
          </a:p>
          <a:p>
            <a:pPr marL="1371600" lvl="3" indent="0">
              <a:buNone/>
            </a:pPr>
            <a:endParaRPr lang="en-US" sz="2200" dirty="0" smtClean="0"/>
          </a:p>
          <a:p>
            <a:pPr marL="1371600" lvl="2" indent="-457200">
              <a:buFont typeface="+mj-lt"/>
              <a:buAutoNum type="alphaLcParenR"/>
            </a:pPr>
            <a:r>
              <a:rPr lang="en-US" sz="2400" dirty="0" smtClean="0"/>
              <a:t>Judicial Claim and Delivery</a:t>
            </a:r>
          </a:p>
          <a:p>
            <a:pPr marL="1828800" lvl="3" indent="-457200">
              <a:buFont typeface="+mj-lt"/>
              <a:buAutoNum type="alphaLcParenR"/>
            </a:pPr>
            <a:r>
              <a:rPr lang="en-US" sz="2200" dirty="0" smtClean="0"/>
              <a:t>Takes time</a:t>
            </a:r>
          </a:p>
          <a:p>
            <a:pPr marL="1828800" lvl="3" indent="-457200">
              <a:buFont typeface="+mj-lt"/>
              <a:buAutoNum type="alphaLcParenR"/>
            </a:pPr>
            <a:r>
              <a:rPr lang="en-US" sz="2200" dirty="0" smtClean="0"/>
              <a:t>Does not necessarily result in title transferring</a:t>
            </a:r>
          </a:p>
          <a:p>
            <a:pPr marL="914400" lvl="2" indent="0">
              <a:buNone/>
            </a:pPr>
            <a:endParaRPr lang="en-US" dirty="0" smtClean="0"/>
          </a:p>
          <a:p>
            <a:pPr lvl="1"/>
            <a:endParaRPr lang="en-US" dirty="0" smtClean="0"/>
          </a:p>
          <a:p>
            <a:pPr lvl="1"/>
            <a:endParaRPr lang="en-US" dirty="0" smtClean="0"/>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4529484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UCC </a:t>
            </a:r>
            <a:r>
              <a:rPr lang="en-US" dirty="0" smtClean="0"/>
              <a:t>– Non-Foreclosure </a:t>
            </a:r>
            <a:r>
              <a:rPr lang="en-US" dirty="0"/>
              <a:t>Sales</a:t>
            </a:r>
          </a:p>
        </p:txBody>
      </p:sp>
      <p:sp>
        <p:nvSpPr>
          <p:cNvPr id="3" name="Content Placeholder 2"/>
          <p:cNvSpPr>
            <a:spLocks noGrp="1"/>
          </p:cNvSpPr>
          <p:nvPr>
            <p:ph idx="1"/>
          </p:nvPr>
        </p:nvSpPr>
        <p:spPr/>
        <p:txBody>
          <a:bodyPr>
            <a:normAutofit fontScale="85000" lnSpcReduction="10000"/>
          </a:bodyPr>
          <a:lstStyle/>
          <a:p>
            <a:pPr lvl="1"/>
            <a:r>
              <a:rPr lang="en-US" sz="2800" dirty="0" smtClean="0"/>
              <a:t>Who gets Notice </a:t>
            </a:r>
            <a:r>
              <a:rPr lang="en-US" sz="2800" dirty="0"/>
              <a:t>of </a:t>
            </a:r>
            <a:r>
              <a:rPr lang="en-US" sz="2800" dirty="0" smtClean="0"/>
              <a:t>Sale</a:t>
            </a:r>
          </a:p>
          <a:p>
            <a:pPr lvl="1"/>
            <a:endParaRPr lang="en-US" sz="2800" dirty="0"/>
          </a:p>
          <a:p>
            <a:pPr lvl="2"/>
            <a:r>
              <a:rPr lang="en-US" dirty="0"/>
              <a:t>“</a:t>
            </a:r>
            <a:r>
              <a:rPr lang="en-US" sz="2400" dirty="0"/>
              <a:t>debtors” - borrower</a:t>
            </a:r>
          </a:p>
          <a:p>
            <a:pPr lvl="2"/>
            <a:r>
              <a:rPr lang="en-US" sz="2400" dirty="0"/>
              <a:t>“secondary obligors” - guarantors</a:t>
            </a:r>
          </a:p>
          <a:p>
            <a:pPr lvl="2"/>
            <a:r>
              <a:rPr lang="en-US" sz="2400" dirty="0"/>
              <a:t>any secured party perfected by a financing statement – junior secured parties</a:t>
            </a:r>
          </a:p>
          <a:p>
            <a:pPr lvl="2"/>
            <a:r>
              <a:rPr lang="en-US" sz="2400" dirty="0"/>
              <a:t>any person sending an authenticated notification of a claim of an interest in the collateral</a:t>
            </a:r>
          </a:p>
          <a:p>
            <a:pPr lvl="2"/>
            <a:r>
              <a:rPr lang="en-US" sz="2400" dirty="0"/>
              <a:t>any secured party perfected by compliance with statue, regulation or treaty [9-611].</a:t>
            </a:r>
          </a:p>
          <a:p>
            <a:pPr lvl="1"/>
            <a:endParaRPr lang="en-US" sz="2800" dirty="0" smtClean="0"/>
          </a:p>
          <a:p>
            <a:pPr lvl="1"/>
            <a:r>
              <a:rPr lang="en-US" sz="2800" dirty="0" smtClean="0"/>
              <a:t>Notice </a:t>
            </a:r>
            <a:r>
              <a:rPr lang="en-US" sz="2800" dirty="0"/>
              <a:t>Form in Statute and Must be Sent at Least 10-days Prior to Sale</a:t>
            </a:r>
          </a:p>
          <a:p>
            <a:pPr lvl="1"/>
            <a:endParaRPr lang="en-US" sz="2800" dirty="0"/>
          </a:p>
          <a:p>
            <a:pPr lvl="1"/>
            <a:r>
              <a:rPr lang="en-US" sz="2800" dirty="0"/>
              <a:t>IRS liens require 25 days</a:t>
            </a:r>
          </a:p>
          <a:p>
            <a:endParaRPr lang="en-US" dirty="0"/>
          </a:p>
        </p:txBody>
      </p:sp>
    </p:spTree>
    <p:extLst>
      <p:ext uri="{BB962C8B-B14F-4D97-AF65-F5344CB8AC3E}">
        <p14:creationId xmlns:p14="http://schemas.microsoft.com/office/powerpoint/2010/main" val="1034994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 </a:t>
            </a:r>
            <a:r>
              <a:rPr lang="en-US" dirty="0"/>
              <a:t>– Non-Foreclosure </a:t>
            </a:r>
            <a:r>
              <a:rPr lang="en-US" dirty="0" smtClean="0"/>
              <a:t>Sales</a:t>
            </a:r>
            <a:endParaRPr lang="en-US" dirty="0"/>
          </a:p>
        </p:txBody>
      </p:sp>
      <p:sp>
        <p:nvSpPr>
          <p:cNvPr id="3" name="Content Placeholder 2"/>
          <p:cNvSpPr>
            <a:spLocks noGrp="1"/>
          </p:cNvSpPr>
          <p:nvPr>
            <p:ph idx="1"/>
          </p:nvPr>
        </p:nvSpPr>
        <p:spPr>
          <a:xfrm>
            <a:off x="838200" y="1501629"/>
            <a:ext cx="10563352" cy="4143833"/>
          </a:xfrm>
        </p:spPr>
        <p:txBody>
          <a:bodyPr>
            <a:noAutofit/>
          </a:bodyPr>
          <a:lstStyle/>
          <a:p>
            <a:pPr marL="914400" lvl="2" indent="0">
              <a:buNone/>
            </a:pPr>
            <a:endParaRPr lang="en-US" dirty="0"/>
          </a:p>
          <a:p>
            <a:pPr marL="0" indent="0">
              <a:buNone/>
            </a:pPr>
            <a:r>
              <a:rPr lang="en-US" dirty="0" smtClean="0"/>
              <a:t>Public Sale</a:t>
            </a:r>
          </a:p>
          <a:p>
            <a:pPr lvl="1"/>
            <a:r>
              <a:rPr lang="en-US" dirty="0" smtClean="0"/>
              <a:t>Essentially an Auction</a:t>
            </a:r>
          </a:p>
          <a:p>
            <a:pPr lvl="1"/>
            <a:r>
              <a:rPr lang="en-US" dirty="0" smtClean="0"/>
              <a:t>Auction house usually handles advertising</a:t>
            </a:r>
          </a:p>
          <a:p>
            <a:pPr lvl="1"/>
            <a:r>
              <a:rPr lang="en-US" dirty="0" smtClean="0"/>
              <a:t>Often provides a safe-harbor in terms of sales price – presumed commercially reasonable</a:t>
            </a:r>
            <a:endParaRPr lang="en-US" dirty="0"/>
          </a:p>
          <a:p>
            <a:pPr marL="0" indent="0">
              <a:buNone/>
            </a:pPr>
            <a:r>
              <a:rPr lang="en-US" dirty="0"/>
              <a:t>Private Sales</a:t>
            </a:r>
          </a:p>
          <a:p>
            <a:pPr marL="914400" lvl="1" indent="-457200">
              <a:buFont typeface="+mj-lt"/>
              <a:buAutoNum type="alphaLcParenR"/>
            </a:pPr>
            <a:r>
              <a:rPr lang="en-US" dirty="0" smtClean="0"/>
              <a:t>Encouraged by </a:t>
            </a:r>
            <a:r>
              <a:rPr lang="en-US" dirty="0" err="1" smtClean="0"/>
              <a:t>UCC</a:t>
            </a:r>
            <a:r>
              <a:rPr lang="en-US" dirty="0" smtClean="0"/>
              <a:t> because often will get better price.</a:t>
            </a:r>
            <a:endParaRPr lang="en-US" dirty="0"/>
          </a:p>
          <a:p>
            <a:pPr marL="914400" lvl="1" indent="-457200">
              <a:buFont typeface="+mj-lt"/>
              <a:buAutoNum type="alphaLcParenR"/>
            </a:pPr>
            <a:r>
              <a:rPr lang="en-US" dirty="0"/>
              <a:t>Secured party </a:t>
            </a:r>
            <a:r>
              <a:rPr lang="en-US" dirty="0" smtClean="0"/>
              <a:t>has restrictions on credit buying – may preclude the purchase of the loan documents by prospective buyer</a:t>
            </a:r>
            <a:endParaRPr lang="en-US" dirty="0"/>
          </a:p>
          <a:p>
            <a:pPr marL="457200" lvl="1" indent="0">
              <a:buNone/>
            </a:pPr>
            <a:endParaRPr lang="en-US" dirty="0"/>
          </a:p>
        </p:txBody>
      </p:sp>
    </p:spTree>
    <p:extLst>
      <p:ext uri="{BB962C8B-B14F-4D97-AF65-F5344CB8AC3E}">
        <p14:creationId xmlns:p14="http://schemas.microsoft.com/office/powerpoint/2010/main" val="42620739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 </a:t>
            </a:r>
            <a:r>
              <a:rPr lang="en-US" dirty="0"/>
              <a:t>– Non-Foreclosure </a:t>
            </a:r>
            <a:r>
              <a:rPr lang="en-US" dirty="0" smtClean="0"/>
              <a:t>Sales</a:t>
            </a:r>
            <a:endParaRPr lang="en-US" dirty="0"/>
          </a:p>
        </p:txBody>
      </p:sp>
      <p:sp>
        <p:nvSpPr>
          <p:cNvPr id="3" name="Content Placeholder 2"/>
          <p:cNvSpPr>
            <a:spLocks noGrp="1"/>
          </p:cNvSpPr>
          <p:nvPr>
            <p:ph idx="1"/>
          </p:nvPr>
        </p:nvSpPr>
        <p:spPr>
          <a:xfrm>
            <a:off x="939800" y="1920240"/>
            <a:ext cx="10563352" cy="4143833"/>
          </a:xfrm>
        </p:spPr>
        <p:txBody>
          <a:bodyPr>
            <a:noAutofit/>
          </a:bodyPr>
          <a:lstStyle/>
          <a:p>
            <a:pPr marL="0" indent="0">
              <a:buNone/>
            </a:pPr>
            <a:r>
              <a:rPr lang="en-US" dirty="0" smtClean="0"/>
              <a:t>Title/Transfer Issues</a:t>
            </a:r>
          </a:p>
          <a:p>
            <a:pPr lvl="1"/>
            <a:endParaRPr lang="en-US" dirty="0" smtClean="0"/>
          </a:p>
          <a:p>
            <a:pPr lvl="1"/>
            <a:r>
              <a:rPr lang="en-US" dirty="0" smtClean="0"/>
              <a:t>Similar to 363 sale – liens are removed from the assets and apply to the proceeds</a:t>
            </a:r>
          </a:p>
          <a:p>
            <a:pPr lvl="1"/>
            <a:endParaRPr lang="en-US" dirty="0" smtClean="0"/>
          </a:p>
          <a:p>
            <a:pPr lvl="1"/>
            <a:r>
              <a:rPr lang="en-US" dirty="0" smtClean="0"/>
              <a:t>Difference with 363 sale is no court order as protection.</a:t>
            </a:r>
          </a:p>
          <a:p>
            <a:pPr lvl="1"/>
            <a:endParaRPr lang="en-US" dirty="0" smtClean="0"/>
          </a:p>
          <a:p>
            <a:pPr lvl="1"/>
            <a:r>
              <a:rPr lang="en-US" dirty="0" smtClean="0"/>
              <a:t>Practical issues</a:t>
            </a:r>
          </a:p>
          <a:p>
            <a:pPr lvl="2"/>
            <a:r>
              <a:rPr lang="en-US" dirty="0" smtClean="0"/>
              <a:t>Lenders/Sellers often provide limited or no warranties of title.</a:t>
            </a:r>
          </a:p>
          <a:p>
            <a:pPr lvl="2"/>
            <a:r>
              <a:rPr lang="en-US" dirty="0" smtClean="0"/>
              <a:t>Sales are usually without other representation or warranties – “As-Is”</a:t>
            </a:r>
          </a:p>
          <a:p>
            <a:pPr lvl="2"/>
            <a:r>
              <a:rPr lang="en-US" dirty="0" smtClean="0"/>
              <a:t>Buyers must be able to determine whether </a:t>
            </a:r>
            <a:r>
              <a:rPr lang="en-US" dirty="0" err="1" smtClean="0"/>
              <a:t>UCC</a:t>
            </a:r>
            <a:r>
              <a:rPr lang="en-US" dirty="0" smtClean="0"/>
              <a:t> followed in all respects</a:t>
            </a:r>
          </a:p>
        </p:txBody>
      </p:sp>
    </p:spTree>
    <p:extLst>
      <p:ext uri="{BB962C8B-B14F-4D97-AF65-F5344CB8AC3E}">
        <p14:creationId xmlns:p14="http://schemas.microsoft.com/office/powerpoint/2010/main" val="4041832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a “distressed business”?</a:t>
            </a:r>
            <a:endParaRPr lang="en-US" dirty="0"/>
          </a:p>
        </p:txBody>
      </p:sp>
      <p:sp>
        <p:nvSpPr>
          <p:cNvPr id="5" name="Content Placeholder 4"/>
          <p:cNvSpPr>
            <a:spLocks noGrp="1"/>
          </p:cNvSpPr>
          <p:nvPr>
            <p:ph idx="1"/>
          </p:nvPr>
        </p:nvSpPr>
        <p:spPr>
          <a:xfrm>
            <a:off x="838200" y="1825625"/>
            <a:ext cx="10515600" cy="4783722"/>
          </a:xfrm>
        </p:spPr>
        <p:txBody>
          <a:bodyPr>
            <a:normAutofit/>
          </a:bodyPr>
          <a:lstStyle/>
          <a:p>
            <a:pPr>
              <a:spcAft>
                <a:spcPts val="1200"/>
              </a:spcAft>
            </a:pPr>
            <a:r>
              <a:rPr lang="en-US" dirty="0"/>
              <a:t>For purposes of our discussion, a distressed business is a business that is having difficulty satisfying its obligations to its creditors</a:t>
            </a:r>
            <a:r>
              <a:rPr lang="en-US" dirty="0" smtClean="0"/>
              <a:t>.</a:t>
            </a:r>
            <a:endParaRPr lang="en-US" dirty="0"/>
          </a:p>
          <a:p>
            <a:pPr>
              <a:spcAft>
                <a:spcPts val="1200"/>
              </a:spcAft>
            </a:pPr>
            <a:r>
              <a:rPr lang="en-US" dirty="0" smtClean="0"/>
              <a:t>“</a:t>
            </a:r>
            <a:r>
              <a:rPr lang="en-US" dirty="0"/>
              <a:t>Distressed” does not necessarily mean insolvent.</a:t>
            </a:r>
          </a:p>
          <a:p>
            <a:pPr>
              <a:spcAft>
                <a:spcPts val="1200"/>
              </a:spcAft>
            </a:pPr>
            <a:r>
              <a:rPr lang="en-US" dirty="0" smtClean="0"/>
              <a:t>Creditors </a:t>
            </a:r>
            <a:r>
              <a:rPr lang="en-US" dirty="0"/>
              <a:t>come in all shapes and sizes, but for purposes of this discussion, we’ll assume the primary creditors of the distressed business are a bank, which is the senior, secured lender, and vendors, which are unsecured.</a:t>
            </a:r>
          </a:p>
          <a:p>
            <a:endParaRPr lang="en-US" dirty="0"/>
          </a:p>
        </p:txBody>
      </p:sp>
    </p:spTree>
    <p:extLst>
      <p:ext uri="{BB962C8B-B14F-4D97-AF65-F5344CB8AC3E}">
        <p14:creationId xmlns:p14="http://schemas.microsoft.com/office/powerpoint/2010/main" val="1119091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UCC – Redemption</a:t>
            </a:r>
          </a:p>
        </p:txBody>
      </p:sp>
      <p:sp>
        <p:nvSpPr>
          <p:cNvPr id="3" name="Content Placeholder 2"/>
          <p:cNvSpPr>
            <a:spLocks noGrp="1"/>
          </p:cNvSpPr>
          <p:nvPr>
            <p:ph idx="1"/>
          </p:nvPr>
        </p:nvSpPr>
        <p:spPr/>
        <p:txBody>
          <a:bodyPr>
            <a:normAutofit lnSpcReduction="10000"/>
          </a:bodyPr>
          <a:lstStyle/>
          <a:p>
            <a:pPr lvl="1"/>
            <a:r>
              <a:rPr lang="en-US" sz="2800" dirty="0" smtClean="0"/>
              <a:t>Very Limited Redemption Rights</a:t>
            </a:r>
          </a:p>
          <a:p>
            <a:pPr lvl="1"/>
            <a:endParaRPr lang="en-US" sz="2800" dirty="0" smtClean="0"/>
          </a:p>
          <a:p>
            <a:pPr lvl="1"/>
            <a:r>
              <a:rPr lang="en-US" sz="2800" dirty="0" smtClean="0"/>
              <a:t>Redemption </a:t>
            </a:r>
            <a:r>
              <a:rPr lang="en-US" sz="2800" dirty="0"/>
              <a:t>may occur at any time before a secured party:</a:t>
            </a:r>
          </a:p>
          <a:p>
            <a:pPr lvl="2"/>
            <a:r>
              <a:rPr lang="en-US" sz="2400" dirty="0"/>
              <a:t>has collected collateral;</a:t>
            </a:r>
          </a:p>
          <a:p>
            <a:pPr lvl="2"/>
            <a:r>
              <a:rPr lang="en-US" sz="2400" dirty="0"/>
              <a:t>has disposed of collateral or entered into a contract for its disposition; or</a:t>
            </a:r>
          </a:p>
          <a:p>
            <a:pPr lvl="2"/>
            <a:r>
              <a:rPr lang="en-US" sz="2400" dirty="0"/>
              <a:t>has accepted collateral in full or partial satisfaction of the obligation it secures. 9-623(c</a:t>
            </a:r>
            <a:r>
              <a:rPr lang="en-US" sz="2400" dirty="0" smtClean="0"/>
              <a:t>)</a:t>
            </a:r>
          </a:p>
          <a:p>
            <a:pPr lvl="2"/>
            <a:endParaRPr lang="en-US" sz="2400" dirty="0"/>
          </a:p>
          <a:p>
            <a:pPr lvl="1"/>
            <a:r>
              <a:rPr lang="en-US" sz="2800" dirty="0"/>
              <a:t>Can agree to waive redemption in commercial case only in writing post default. </a:t>
            </a:r>
            <a:r>
              <a:rPr lang="en-US" sz="2800" dirty="0" smtClean="0"/>
              <a:t>9-624</a:t>
            </a:r>
          </a:p>
          <a:p>
            <a:pPr marL="914400" lvl="2" indent="0">
              <a:buNone/>
            </a:pPr>
            <a:endParaRPr lang="en-US" sz="2400" dirty="0" smtClean="0"/>
          </a:p>
          <a:p>
            <a:pPr marL="914400" lvl="1" indent="-457200">
              <a:buFont typeface="+mj-lt"/>
              <a:buAutoNum type="alphaLcParenR"/>
            </a:pPr>
            <a:endParaRPr lang="en-US" dirty="0"/>
          </a:p>
          <a:p>
            <a:endParaRPr lang="en-US" dirty="0"/>
          </a:p>
        </p:txBody>
      </p:sp>
    </p:spTree>
    <p:extLst>
      <p:ext uri="{BB962C8B-B14F-4D97-AF65-F5344CB8AC3E}">
        <p14:creationId xmlns:p14="http://schemas.microsoft.com/office/powerpoint/2010/main" val="15458726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 – General Considerations</a:t>
            </a:r>
            <a:endParaRPr lang="en-US" dirty="0"/>
          </a:p>
        </p:txBody>
      </p:sp>
      <p:sp>
        <p:nvSpPr>
          <p:cNvPr id="3" name="Content Placeholder 2"/>
          <p:cNvSpPr>
            <a:spLocks noGrp="1"/>
          </p:cNvSpPr>
          <p:nvPr>
            <p:ph idx="1"/>
          </p:nvPr>
        </p:nvSpPr>
        <p:spPr>
          <a:xfrm>
            <a:off x="156754" y="1690690"/>
            <a:ext cx="11639005" cy="4143833"/>
          </a:xfrm>
        </p:spPr>
        <p:txBody>
          <a:bodyPr>
            <a:noAutofit/>
          </a:bodyPr>
          <a:lstStyle/>
          <a:p>
            <a:pPr lvl="1"/>
            <a:r>
              <a:rPr lang="en-US" sz="2800" dirty="0" smtClean="0"/>
              <a:t>Duty </a:t>
            </a:r>
            <a:r>
              <a:rPr lang="en-US" sz="2800" dirty="0"/>
              <a:t>of commercial reasonableness on “[e]very aspect of </a:t>
            </a:r>
            <a:r>
              <a:rPr lang="en-US" sz="2800" dirty="0" smtClean="0"/>
              <a:t>a disposition </a:t>
            </a:r>
            <a:r>
              <a:rPr lang="en-US" sz="2800" dirty="0"/>
              <a:t>of collateral, including the method, manner, time, place</a:t>
            </a:r>
            <a:r>
              <a:rPr lang="en-US" sz="2800" dirty="0" smtClean="0"/>
              <a:t>, and </a:t>
            </a:r>
            <a:r>
              <a:rPr lang="en-US" sz="2800" dirty="0"/>
              <a:t>other terms”. </a:t>
            </a:r>
            <a:r>
              <a:rPr lang="en-US" sz="2800" dirty="0" smtClean="0"/>
              <a:t>9-610(2). Ultimately a </a:t>
            </a:r>
            <a:r>
              <a:rPr lang="en-US" sz="2800" dirty="0"/>
              <a:t>q</a:t>
            </a:r>
            <a:r>
              <a:rPr lang="en-US" sz="2800" dirty="0" smtClean="0"/>
              <a:t>uestion of fact.</a:t>
            </a:r>
          </a:p>
          <a:p>
            <a:pPr lvl="2"/>
            <a:r>
              <a:rPr lang="en-US" sz="2400" dirty="0" smtClean="0"/>
              <a:t>If fail this standard, the remedy is reduction in the deficiency (credit against amount remaining due). 9-625(1).</a:t>
            </a:r>
          </a:p>
          <a:p>
            <a:pPr lvl="2"/>
            <a:r>
              <a:rPr lang="en-US" sz="2400" dirty="0" smtClean="0"/>
              <a:t>Safe Harbors – 9-627(2) – Sale deemed commercially reasonable if:</a:t>
            </a:r>
          </a:p>
          <a:p>
            <a:pPr lvl="3">
              <a:buFont typeface="Courier New" panose="02070309020205020404" pitchFamily="49" charset="0"/>
              <a:buChar char="o"/>
            </a:pPr>
            <a:r>
              <a:rPr lang="en-US" sz="2400" dirty="0" smtClean="0"/>
              <a:t>Made in the usual manner on any recognized market</a:t>
            </a:r>
          </a:p>
          <a:p>
            <a:pPr lvl="3">
              <a:buFont typeface="Courier New" panose="02070309020205020404" pitchFamily="49" charset="0"/>
              <a:buChar char="o"/>
            </a:pPr>
            <a:r>
              <a:rPr lang="en-US" sz="2400" dirty="0" smtClean="0"/>
              <a:t>At the price current in any recognized market</a:t>
            </a:r>
          </a:p>
          <a:p>
            <a:pPr lvl="3">
              <a:buFont typeface="Courier New" panose="02070309020205020404" pitchFamily="49" charset="0"/>
              <a:buChar char="o"/>
            </a:pPr>
            <a:r>
              <a:rPr lang="en-US" sz="2400" dirty="0" smtClean="0"/>
              <a:t>Pursuant to reasonable commercial practices among dealers of that type of collateral.</a:t>
            </a:r>
            <a:endParaRPr lang="en-US" sz="2400" dirty="0"/>
          </a:p>
          <a:p>
            <a:pPr lvl="2">
              <a:buFont typeface="Courier New" panose="02070309020205020404" pitchFamily="49" charset="0"/>
              <a:buChar char="o"/>
            </a:pPr>
            <a:endParaRPr lang="en-US" sz="2400" dirty="0"/>
          </a:p>
          <a:p>
            <a:pPr lvl="1"/>
            <a:endParaRPr lang="en-US" dirty="0" smtClean="0"/>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19361750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163391" y="4539400"/>
            <a:ext cx="6561221" cy="1809587"/>
          </a:xfrm>
        </p:spPr>
        <p:txBody>
          <a:bodyPr>
            <a:normAutofit/>
          </a:bodyPr>
          <a:lstStyle/>
          <a:p>
            <a:pPr marL="0" indent="0">
              <a:buNone/>
            </a:pPr>
            <a:r>
              <a:rPr lang="en-US" b="1" dirty="0" smtClean="0"/>
              <a:t>David Bevins</a:t>
            </a:r>
          </a:p>
          <a:p>
            <a:pPr marL="0" indent="0">
              <a:buNone/>
            </a:pPr>
            <a:r>
              <a:rPr lang="en-US" dirty="0" smtClean="0"/>
              <a:t>debevins@rhoadesmckee.com</a:t>
            </a:r>
          </a:p>
          <a:p>
            <a:pPr marL="0" indent="0">
              <a:buNone/>
            </a:pPr>
            <a:r>
              <a:rPr lang="en-US" dirty="0" smtClean="0"/>
              <a:t>616.233.5130</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9799" y="4414329"/>
            <a:ext cx="2059731" cy="2059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9799" y="1908590"/>
            <a:ext cx="2057353" cy="2057353"/>
          </a:xfrm>
          <a:prstGeom prst="rect">
            <a:avLst/>
          </a:prstGeom>
        </p:spPr>
      </p:pic>
      <p:sp>
        <p:nvSpPr>
          <p:cNvPr id="6" name="Content Placeholder 2"/>
          <p:cNvSpPr txBox="1">
            <a:spLocks/>
          </p:cNvSpPr>
          <p:nvPr/>
        </p:nvSpPr>
        <p:spPr>
          <a:xfrm>
            <a:off x="4163391" y="2036177"/>
            <a:ext cx="5018380" cy="16533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E4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E4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E4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E4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E4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Jon Siebers</a:t>
            </a:r>
          </a:p>
          <a:p>
            <a:pPr marL="0" indent="0">
              <a:buFont typeface="Arial" panose="020B0604020202020204" pitchFamily="34" charset="0"/>
              <a:buNone/>
            </a:pPr>
            <a:r>
              <a:rPr lang="en-US" dirty="0" smtClean="0"/>
              <a:t>jsiebers@rhoadesmckee.com</a:t>
            </a:r>
          </a:p>
          <a:p>
            <a:pPr marL="0" indent="0">
              <a:buFont typeface="Arial" panose="020B0604020202020204" pitchFamily="34" charset="0"/>
              <a:buNone/>
            </a:pPr>
            <a:r>
              <a:rPr lang="en-US" dirty="0" smtClean="0"/>
              <a:t>616.233.5226</a:t>
            </a:r>
            <a:endParaRPr lang="en-US" dirty="0"/>
          </a:p>
        </p:txBody>
      </p:sp>
    </p:spTree>
    <p:extLst>
      <p:ext uri="{BB962C8B-B14F-4D97-AF65-F5344CB8AC3E}">
        <p14:creationId xmlns:p14="http://schemas.microsoft.com/office/powerpoint/2010/main" val="292504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Deal Structures</a:t>
            </a:r>
            <a:endParaRPr lang="en-US" dirty="0"/>
          </a:p>
        </p:txBody>
      </p:sp>
      <p:sp>
        <p:nvSpPr>
          <p:cNvPr id="3" name="Content Placeholder 2"/>
          <p:cNvSpPr>
            <a:spLocks noGrp="1"/>
          </p:cNvSpPr>
          <p:nvPr>
            <p:ph idx="1"/>
          </p:nvPr>
        </p:nvSpPr>
        <p:spPr>
          <a:xfrm>
            <a:off x="838200" y="1909011"/>
            <a:ext cx="10515600" cy="4267952"/>
          </a:xfrm>
        </p:spPr>
        <p:txBody>
          <a:bodyPr/>
          <a:lstStyle/>
          <a:p>
            <a:pPr>
              <a:spcAft>
                <a:spcPts val="1200"/>
              </a:spcAft>
            </a:pPr>
            <a:r>
              <a:rPr lang="en-US" dirty="0"/>
              <a:t>Traditional asset or stock sale</a:t>
            </a:r>
          </a:p>
          <a:p>
            <a:pPr>
              <a:spcAft>
                <a:spcPts val="1200"/>
              </a:spcAft>
            </a:pPr>
            <a:r>
              <a:rPr lang="en-US" dirty="0" smtClean="0"/>
              <a:t>Purchase </a:t>
            </a:r>
            <a:r>
              <a:rPr lang="en-US" dirty="0"/>
              <a:t>of senior lender’s debt followed by foreclosure sale</a:t>
            </a:r>
          </a:p>
          <a:p>
            <a:pPr>
              <a:spcAft>
                <a:spcPts val="1200"/>
              </a:spcAft>
            </a:pPr>
            <a:r>
              <a:rPr lang="en-US" dirty="0" smtClean="0"/>
              <a:t>Cooperative </a:t>
            </a:r>
            <a:r>
              <a:rPr lang="en-US" dirty="0"/>
              <a:t>foreclosure by senior lender</a:t>
            </a:r>
          </a:p>
          <a:p>
            <a:pPr>
              <a:spcAft>
                <a:spcPts val="1200"/>
              </a:spcAft>
            </a:pPr>
            <a:r>
              <a:rPr lang="en-US" dirty="0" smtClean="0"/>
              <a:t>363 </a:t>
            </a:r>
            <a:r>
              <a:rPr lang="en-US" dirty="0"/>
              <a:t>sale through bankruptcy court</a:t>
            </a:r>
          </a:p>
          <a:p>
            <a:endParaRPr lang="en-US" dirty="0"/>
          </a:p>
        </p:txBody>
      </p:sp>
    </p:spTree>
    <p:extLst>
      <p:ext uri="{BB962C8B-B14F-4D97-AF65-F5344CB8AC3E}">
        <p14:creationId xmlns:p14="http://schemas.microsoft.com/office/powerpoint/2010/main" val="1155228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General Discussion</a:t>
            </a:r>
            <a:endParaRPr lang="en-US" i="1" dirty="0"/>
          </a:p>
        </p:txBody>
      </p:sp>
      <p:sp>
        <p:nvSpPr>
          <p:cNvPr id="3" name="Content Placeholder 2"/>
          <p:cNvSpPr>
            <a:spLocks noGrp="1"/>
          </p:cNvSpPr>
          <p:nvPr>
            <p:ph idx="1"/>
          </p:nvPr>
        </p:nvSpPr>
        <p:spPr/>
        <p:txBody>
          <a:bodyPr/>
          <a:lstStyle/>
          <a:p>
            <a:pPr>
              <a:spcAft>
                <a:spcPts val="1200"/>
              </a:spcAft>
            </a:pPr>
            <a:r>
              <a:rPr lang="en-US" dirty="0"/>
              <a:t>Asset sales are preferred by buyer because they help the buyer avoid most claims of unsecured creditors, but stock sales are possible too if buyer is comfortable following due </a:t>
            </a:r>
            <a:r>
              <a:rPr lang="en-US" dirty="0" smtClean="0"/>
              <a:t>diligence</a:t>
            </a:r>
            <a:endParaRPr lang="en-US" dirty="0"/>
          </a:p>
          <a:p>
            <a:pPr>
              <a:spcAft>
                <a:spcPts val="1200"/>
              </a:spcAft>
            </a:pPr>
            <a:r>
              <a:rPr lang="en-US" dirty="0" smtClean="0"/>
              <a:t>Asset </a:t>
            </a:r>
            <a:r>
              <a:rPr lang="en-US" dirty="0"/>
              <a:t>sales work best when the value of the business or the assets is at least equal to the amount owed to the senior lender. If value is less than debt, buyer and seller will need to come up with the difference, or senior lender will need to accept a haircut on the deal.</a:t>
            </a:r>
          </a:p>
          <a:p>
            <a:endParaRPr lang="en-US" dirty="0"/>
          </a:p>
        </p:txBody>
      </p:sp>
    </p:spTree>
    <p:extLst>
      <p:ext uri="{BB962C8B-B14F-4D97-AF65-F5344CB8AC3E}">
        <p14:creationId xmlns:p14="http://schemas.microsoft.com/office/powerpoint/2010/main" val="222827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Vendor Issues</a:t>
            </a:r>
            <a:endParaRPr lang="en-US" i="1" dirty="0"/>
          </a:p>
        </p:txBody>
      </p:sp>
      <p:sp>
        <p:nvSpPr>
          <p:cNvPr id="3" name="Content Placeholder 2"/>
          <p:cNvSpPr>
            <a:spLocks noGrp="1"/>
          </p:cNvSpPr>
          <p:nvPr>
            <p:ph idx="1"/>
          </p:nvPr>
        </p:nvSpPr>
        <p:spPr>
          <a:xfrm>
            <a:off x="838200" y="1825624"/>
            <a:ext cx="10515600" cy="4847891"/>
          </a:xfrm>
        </p:spPr>
        <p:txBody>
          <a:bodyPr>
            <a:normAutofit fontScale="92500"/>
          </a:bodyPr>
          <a:lstStyle/>
          <a:p>
            <a:pPr>
              <a:spcAft>
                <a:spcPts val="1200"/>
              </a:spcAft>
            </a:pPr>
            <a:r>
              <a:rPr lang="en-US" dirty="0" smtClean="0"/>
              <a:t>In </a:t>
            </a:r>
            <a:r>
              <a:rPr lang="en-US" dirty="0"/>
              <a:t>a stock sale, any claims vendors have against the business that are not paid off by the seller at closing will likely become the buyer’s problem. So, if the seller has significant payables to vendors, stock sales become less attractive.</a:t>
            </a:r>
          </a:p>
          <a:p>
            <a:pPr>
              <a:spcAft>
                <a:spcPts val="1200"/>
              </a:spcAft>
            </a:pPr>
            <a:r>
              <a:rPr lang="en-US" dirty="0" smtClean="0"/>
              <a:t>In </a:t>
            </a:r>
            <a:r>
              <a:rPr lang="en-US" dirty="0"/>
              <a:t>an asset sale, generally speaking, claims vendors have against the business that are not paid off at closing will remain with the seller and not become the buyer’s problem. This makes asset sales more attractive when payables to vendors are significant.</a:t>
            </a:r>
          </a:p>
          <a:p>
            <a:pPr>
              <a:spcAft>
                <a:spcPts val="1200"/>
              </a:spcAft>
            </a:pPr>
            <a:r>
              <a:rPr lang="en-US" dirty="0" smtClean="0"/>
              <a:t>Assuming </a:t>
            </a:r>
            <a:r>
              <a:rPr lang="en-US" dirty="0"/>
              <a:t>that all vendors will not get paid off at closing, the buyer will need to have a plan for working with the seller’s vendors or for working with new vendors.</a:t>
            </a:r>
          </a:p>
          <a:p>
            <a:endParaRPr lang="en-US" dirty="0"/>
          </a:p>
        </p:txBody>
      </p:sp>
    </p:spTree>
    <p:extLst>
      <p:ext uri="{BB962C8B-B14F-4D97-AF65-F5344CB8AC3E}">
        <p14:creationId xmlns:p14="http://schemas.microsoft.com/office/powerpoint/2010/main" val="425713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Vendor Issues</a:t>
            </a:r>
            <a:endParaRPr lang="en-US" i="1" dirty="0"/>
          </a:p>
        </p:txBody>
      </p:sp>
      <p:sp>
        <p:nvSpPr>
          <p:cNvPr id="3" name="Content Placeholder 2"/>
          <p:cNvSpPr>
            <a:spLocks noGrp="1"/>
          </p:cNvSpPr>
          <p:nvPr>
            <p:ph idx="1"/>
          </p:nvPr>
        </p:nvSpPr>
        <p:spPr/>
        <p:txBody>
          <a:bodyPr/>
          <a:lstStyle/>
          <a:p>
            <a:pPr>
              <a:spcAft>
                <a:spcPts val="1200"/>
              </a:spcAft>
            </a:pPr>
            <a:r>
              <a:rPr lang="en-US" dirty="0"/>
              <a:t>At a minimum, vendors are going to want to understand the buyer’s financial capacity if products or services are to be supplied on credit.</a:t>
            </a:r>
          </a:p>
          <a:p>
            <a:pPr>
              <a:spcAft>
                <a:spcPts val="1200"/>
              </a:spcAft>
            </a:pPr>
            <a:r>
              <a:rPr lang="en-US" dirty="0" smtClean="0"/>
              <a:t>Buyers </a:t>
            </a:r>
            <a:r>
              <a:rPr lang="en-US" dirty="0"/>
              <a:t>should be cautious about making critical vendors whole because they could then be deemed to have assumed the liabilities of the seller, thereby opening themselves up to claims other seller creditors.</a:t>
            </a:r>
          </a:p>
          <a:p>
            <a:endParaRPr lang="en-US" dirty="0"/>
          </a:p>
        </p:txBody>
      </p:sp>
    </p:spTree>
    <p:extLst>
      <p:ext uri="{BB962C8B-B14F-4D97-AF65-F5344CB8AC3E}">
        <p14:creationId xmlns:p14="http://schemas.microsoft.com/office/powerpoint/2010/main" val="131677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Purchase Price Issues</a:t>
            </a:r>
            <a:endParaRPr lang="en-US" i="1" dirty="0"/>
          </a:p>
        </p:txBody>
      </p:sp>
      <p:sp>
        <p:nvSpPr>
          <p:cNvPr id="3" name="Content Placeholder 2"/>
          <p:cNvSpPr>
            <a:spLocks noGrp="1"/>
          </p:cNvSpPr>
          <p:nvPr>
            <p:ph idx="1"/>
          </p:nvPr>
        </p:nvSpPr>
        <p:spPr>
          <a:xfrm>
            <a:off x="838199" y="1825624"/>
            <a:ext cx="10920663" cy="5032376"/>
          </a:xfrm>
        </p:spPr>
        <p:txBody>
          <a:bodyPr>
            <a:normAutofit lnSpcReduction="10000"/>
          </a:bodyPr>
          <a:lstStyle/>
          <a:p>
            <a:pPr>
              <a:spcAft>
                <a:spcPts val="1200"/>
              </a:spcAft>
            </a:pPr>
            <a:r>
              <a:rPr lang="en-US" dirty="0"/>
              <a:t>Buyers and sellers need to take care to comply with the Michigan Uniform Voidable Transactions Act (used to be known as the Fraudulent Conveyances Act). I’ll refer to this as the </a:t>
            </a:r>
            <a:r>
              <a:rPr lang="en-US" dirty="0" err="1"/>
              <a:t>UVTA</a:t>
            </a:r>
            <a:r>
              <a:rPr lang="en-US" dirty="0"/>
              <a:t>.</a:t>
            </a:r>
          </a:p>
          <a:p>
            <a:pPr>
              <a:spcAft>
                <a:spcPts val="1200"/>
              </a:spcAft>
            </a:pPr>
            <a:r>
              <a:rPr lang="en-US" dirty="0" smtClean="0"/>
              <a:t>If </a:t>
            </a:r>
            <a:r>
              <a:rPr lang="en-US" dirty="0"/>
              <a:t>a transaction fails to comply with the </a:t>
            </a:r>
            <a:r>
              <a:rPr lang="en-US" dirty="0" err="1"/>
              <a:t>UVTA</a:t>
            </a:r>
            <a:r>
              <a:rPr lang="en-US" dirty="0"/>
              <a:t>, courts have the power </a:t>
            </a:r>
            <a:r>
              <a:rPr lang="en-US" dirty="0" smtClean="0"/>
              <a:t>to:</a:t>
            </a:r>
          </a:p>
          <a:p>
            <a:pPr marL="971550" lvl="1" indent="-514350">
              <a:spcAft>
                <a:spcPts val="1200"/>
              </a:spcAft>
              <a:buFont typeface="+mj-lt"/>
              <a:buAutoNum type="arabicPeriod"/>
            </a:pPr>
            <a:r>
              <a:rPr lang="en-US" dirty="0" smtClean="0"/>
              <a:t>Set </a:t>
            </a:r>
            <a:r>
              <a:rPr lang="en-US" dirty="0"/>
              <a:t>aside (i.e., undo) the sale; </a:t>
            </a:r>
            <a:endParaRPr lang="en-US" dirty="0" smtClean="0"/>
          </a:p>
          <a:p>
            <a:pPr marL="971550" lvl="1" indent="-514350">
              <a:spcAft>
                <a:spcPts val="1200"/>
              </a:spcAft>
              <a:buFont typeface="+mj-lt"/>
              <a:buAutoNum type="arabicPeriod"/>
            </a:pPr>
            <a:r>
              <a:rPr lang="en-US" dirty="0" smtClean="0"/>
              <a:t>Seize </a:t>
            </a:r>
            <a:r>
              <a:rPr lang="en-US" dirty="0"/>
              <a:t>the assets from the buyer and sell them to satisfy the seller’s debt; </a:t>
            </a:r>
            <a:r>
              <a:rPr lang="en-US" dirty="0" smtClean="0"/>
              <a:t>or</a:t>
            </a:r>
          </a:p>
          <a:p>
            <a:pPr marL="971550" lvl="1" indent="-514350">
              <a:spcAft>
                <a:spcPts val="1200"/>
              </a:spcAft>
              <a:buFont typeface="+mj-lt"/>
              <a:buAutoNum type="arabicPeriod"/>
            </a:pPr>
            <a:r>
              <a:rPr lang="en-US" dirty="0" smtClean="0"/>
              <a:t>Force </a:t>
            </a:r>
            <a:r>
              <a:rPr lang="en-US" dirty="0"/>
              <a:t>the buyer to pay the seller’s creditors</a:t>
            </a:r>
            <a:r>
              <a:rPr lang="en-US" dirty="0" smtClean="0"/>
              <a:t>.</a:t>
            </a:r>
            <a:r>
              <a:rPr lang="en-US" dirty="0"/>
              <a:t> </a:t>
            </a:r>
          </a:p>
          <a:p>
            <a:pPr marL="0" indent="0">
              <a:spcAft>
                <a:spcPts val="1200"/>
              </a:spcAft>
              <a:buNone/>
            </a:pPr>
            <a:r>
              <a:rPr lang="en-US" dirty="0" smtClean="0"/>
              <a:t>  So</a:t>
            </a:r>
            <a:r>
              <a:rPr lang="en-US" dirty="0"/>
              <a:t>, compliance is critical.</a:t>
            </a:r>
          </a:p>
          <a:p>
            <a:endParaRPr lang="en-US" dirty="0"/>
          </a:p>
        </p:txBody>
      </p:sp>
    </p:spTree>
    <p:extLst>
      <p:ext uri="{BB962C8B-B14F-4D97-AF65-F5344CB8AC3E}">
        <p14:creationId xmlns:p14="http://schemas.microsoft.com/office/powerpoint/2010/main" val="312030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Asset or Stock Sale</a:t>
            </a:r>
            <a:br>
              <a:rPr lang="en-US" dirty="0" smtClean="0"/>
            </a:br>
            <a:r>
              <a:rPr lang="en-US" i="1" dirty="0" smtClean="0"/>
              <a:t>Purchase Price Issues</a:t>
            </a:r>
            <a:endParaRPr lang="en-US" i="1" dirty="0"/>
          </a:p>
        </p:txBody>
      </p:sp>
      <p:sp>
        <p:nvSpPr>
          <p:cNvPr id="3" name="Content Placeholder 2"/>
          <p:cNvSpPr>
            <a:spLocks noGrp="1"/>
          </p:cNvSpPr>
          <p:nvPr>
            <p:ph idx="1"/>
          </p:nvPr>
        </p:nvSpPr>
        <p:spPr>
          <a:xfrm>
            <a:off x="838199" y="1825624"/>
            <a:ext cx="10824411" cy="4912059"/>
          </a:xfrm>
        </p:spPr>
        <p:txBody>
          <a:bodyPr>
            <a:normAutofit lnSpcReduction="10000"/>
          </a:bodyPr>
          <a:lstStyle/>
          <a:p>
            <a:pPr>
              <a:spcAft>
                <a:spcPts val="600"/>
              </a:spcAft>
            </a:pPr>
            <a:r>
              <a:rPr lang="en-US" dirty="0"/>
              <a:t>A transaction violates the </a:t>
            </a:r>
            <a:r>
              <a:rPr lang="en-US" dirty="0" err="1"/>
              <a:t>UVTA</a:t>
            </a:r>
            <a:r>
              <a:rPr lang="en-US" dirty="0"/>
              <a:t> if made with the actual intent to hinder, delay, or defraud any creditor of the seller. Factors the court looks at to determine actual intent include: </a:t>
            </a:r>
          </a:p>
          <a:p>
            <a:pPr marL="914400" lvl="1" indent="-457200">
              <a:spcAft>
                <a:spcPts val="1200"/>
              </a:spcAft>
              <a:buFont typeface="+mj-lt"/>
              <a:buAutoNum type="alphaLcParenR"/>
            </a:pPr>
            <a:r>
              <a:rPr lang="en-US" dirty="0" smtClean="0"/>
              <a:t>The </a:t>
            </a:r>
            <a:r>
              <a:rPr lang="en-US" dirty="0"/>
              <a:t>transfer or obligation was to an insider.</a:t>
            </a:r>
          </a:p>
          <a:p>
            <a:pPr marL="914400" lvl="1" indent="-457200">
              <a:spcAft>
                <a:spcPts val="1200"/>
              </a:spcAft>
              <a:buFont typeface="+mj-lt"/>
              <a:buAutoNum type="alphaLcParenR"/>
            </a:pPr>
            <a:r>
              <a:rPr lang="en-US" dirty="0" smtClean="0"/>
              <a:t>The </a:t>
            </a:r>
            <a:r>
              <a:rPr lang="en-US" dirty="0"/>
              <a:t>debtor retained possession or control of the property transferred after the transfer.</a:t>
            </a:r>
          </a:p>
          <a:p>
            <a:pPr marL="914400" lvl="1" indent="-457200">
              <a:spcAft>
                <a:spcPts val="1200"/>
              </a:spcAft>
              <a:buFont typeface="+mj-lt"/>
              <a:buAutoNum type="alphaLcParenR"/>
            </a:pPr>
            <a:r>
              <a:rPr lang="en-US" dirty="0" smtClean="0"/>
              <a:t>The </a:t>
            </a:r>
            <a:r>
              <a:rPr lang="en-US" dirty="0"/>
              <a:t>transfer or obligation was disclosed or concealed.</a:t>
            </a:r>
          </a:p>
          <a:p>
            <a:pPr marL="914400" lvl="1" indent="-457200">
              <a:spcAft>
                <a:spcPts val="1200"/>
              </a:spcAft>
              <a:buFont typeface="+mj-lt"/>
              <a:buAutoNum type="alphaLcParenR"/>
            </a:pPr>
            <a:r>
              <a:rPr lang="en-US" dirty="0" smtClean="0"/>
              <a:t>Before </a:t>
            </a:r>
            <a:r>
              <a:rPr lang="en-US" dirty="0"/>
              <a:t>the transfer was made or obligation was incurred, the debtor had been sued or threatened with suit.</a:t>
            </a:r>
          </a:p>
          <a:p>
            <a:pPr marL="914400" lvl="1" indent="-457200">
              <a:spcAft>
                <a:spcPts val="1200"/>
              </a:spcAft>
              <a:buFont typeface="+mj-lt"/>
              <a:buAutoNum type="alphaLcParenR"/>
            </a:pPr>
            <a:r>
              <a:rPr lang="en-US" dirty="0" smtClean="0"/>
              <a:t>The </a:t>
            </a:r>
            <a:r>
              <a:rPr lang="en-US" dirty="0"/>
              <a:t>transfer was of substantially all of the debtor's assets.</a:t>
            </a:r>
          </a:p>
          <a:p>
            <a:pPr marL="914400" lvl="1" indent="-457200">
              <a:spcAft>
                <a:spcPts val="1200"/>
              </a:spcAft>
              <a:buFont typeface="+mj-lt"/>
              <a:buAutoNum type="alphaLcParenR"/>
            </a:pPr>
            <a:r>
              <a:rPr lang="en-US" dirty="0" smtClean="0"/>
              <a:t>The </a:t>
            </a:r>
            <a:r>
              <a:rPr lang="en-US" dirty="0"/>
              <a:t>debtor absconded</a:t>
            </a:r>
            <a:r>
              <a:rPr lang="en-US" dirty="0" smtClean="0"/>
              <a:t>.</a:t>
            </a:r>
            <a:endParaRPr lang="en-US" dirty="0"/>
          </a:p>
        </p:txBody>
      </p:sp>
    </p:spTree>
    <p:extLst>
      <p:ext uri="{BB962C8B-B14F-4D97-AF65-F5344CB8AC3E}">
        <p14:creationId xmlns:p14="http://schemas.microsoft.com/office/powerpoint/2010/main" val="2940435315"/>
      </p:ext>
    </p:extLst>
  </p:cSld>
  <p:clrMapOvr>
    <a:masterClrMapping/>
  </p:clrMapOvr>
</p:sld>
</file>

<file path=ppt/theme/theme1.xml><?xml version="1.0" encoding="utf-8"?>
<a:theme xmlns:a="http://schemas.openxmlformats.org/drawingml/2006/main" name="RM Powerpoint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DDC3EC1-6CB5-4CD9-89AA-977BB7E3411B}" vid="{0B3399F3-3F64-4179-83D7-DDF353A82E8F}"/>
    </a:ext>
  </a:extLst>
</a:theme>
</file>

<file path=docProps/app.xml><?xml version="1.0" encoding="utf-8"?>
<Properties xmlns="http://schemas.openxmlformats.org/officeDocument/2006/extended-properties" xmlns:vt="http://schemas.openxmlformats.org/officeDocument/2006/docPropsVTypes">
  <Template/>
  <Words>2257</Words>
  <PresentationFormat>Widescreen</PresentationFormat>
  <Paragraphs>200</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Courier New</vt:lpstr>
      <vt:lpstr>RM Powerpoint Template</vt:lpstr>
      <vt:lpstr>Sale of a Distressed Business </vt:lpstr>
      <vt:lpstr>Potential Deal Structures and Common Legal Issues </vt:lpstr>
      <vt:lpstr>What is a “distressed business”?</vt:lpstr>
      <vt:lpstr>Potential Deal Structures</vt:lpstr>
      <vt:lpstr>Traditional Asset or Stock Sale General Discussion</vt:lpstr>
      <vt:lpstr>Traditional Asset or Stock Sale Vendor Issues</vt:lpstr>
      <vt:lpstr>Traditional Asset or Stock Sale Vendor Issues</vt:lpstr>
      <vt:lpstr>Traditional Asset or Stock Sale Purchase Price Issues</vt:lpstr>
      <vt:lpstr>Traditional Asset or Stock Sale Purchase Price Issues</vt:lpstr>
      <vt:lpstr>Traditional Asset or Stock Sale Purchase Price Issues</vt:lpstr>
      <vt:lpstr>Traditional Asset or Stock Sale Purchase Price Issues</vt:lpstr>
      <vt:lpstr>Traditional Asset or Stock Sale Purchase Price Issues</vt:lpstr>
      <vt:lpstr>Purchase of Debt from Senior Lender followed by Foreclosure Sale</vt:lpstr>
      <vt:lpstr>Purchase of Debt from Senior Lender followed by Foreclosure Sale</vt:lpstr>
      <vt:lpstr>Purchase of Debt from Senior Lender followed by Foreclosure Sale</vt:lpstr>
      <vt:lpstr> Bankruptcy and UCC Sales  of Assets/Collateral   </vt:lpstr>
      <vt:lpstr>Chapter 11 and Chapter 7</vt:lpstr>
      <vt:lpstr>Section 363 Sale of Assets</vt:lpstr>
      <vt:lpstr>Structure of a 363 Sale</vt:lpstr>
      <vt:lpstr>Structure of a 363 Sale – Cont’d</vt:lpstr>
      <vt:lpstr>Advantages of a 363 Sale</vt:lpstr>
      <vt:lpstr>Miscellaneous 363 Sale Issues</vt:lpstr>
      <vt:lpstr>Miscellaneous 363 Sale Issues</vt:lpstr>
      <vt:lpstr>UCC Remedies</vt:lpstr>
      <vt:lpstr>UCC – Non-Foreclosure Sales</vt:lpstr>
      <vt:lpstr>UCC – Non-Foreclosure Sales</vt:lpstr>
      <vt:lpstr>UCC – Non-Foreclosure Sales</vt:lpstr>
      <vt:lpstr>UCC – Non-Foreclosure Sales</vt:lpstr>
      <vt:lpstr>UCC – Non-Foreclosure Sales</vt:lpstr>
      <vt:lpstr>UCC – Redemption</vt:lpstr>
      <vt:lpstr>UCC – General Considerations</vt:lpstr>
      <vt:lpstr>Questions</vt:lpstr>
    </vt:vector>
  </TitlesOfParts>
  <Company/>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 of a Distressed Business </dc:title>
  <cp:revision>1</cp:revision>
</cp:coreProperties>
</file>